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pen Sauce" panose="020B0604020202020204" charset="0"/>
      <p:regular r:id="rId19"/>
    </p:embeddedFont>
    <p:embeddedFont>
      <p:font typeface="Open Sauce Bold" panose="020B0604020202020204" charset="0"/>
      <p:regular r:id="rId20"/>
    </p:embeddedFont>
    <p:embeddedFont>
      <p:font typeface="Open Sauce Italics" panose="020B0604020202020204" charset="0"/>
      <p:regular r:id="rId21"/>
    </p:embeddedFont>
    <p:embeddedFont>
      <p:font typeface="Roca One" panose="020B0604020202020204" charset="0"/>
      <p:regular r:id="rId22"/>
    </p:embeddedFont>
    <p:embeddedFont>
      <p:font typeface="Roca One Bold" panose="020B0604020202020204" charset="0"/>
      <p:regular r:id="rId23"/>
    </p:embeddedFont>
    <p:embeddedFont>
      <p:font typeface="Roca One Ultra-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9" d="100"/>
          <a:sy n="79" d="100"/>
        </p:scale>
        <p:origin x="191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32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26" Type="http://schemas.openxmlformats.org/officeDocument/2006/relationships/image" Target="../media/image51.svg"/><Relationship Id="rId3" Type="http://schemas.openxmlformats.org/officeDocument/2006/relationships/image" Target="../media/image3.png"/><Relationship Id="rId21" Type="http://schemas.openxmlformats.org/officeDocument/2006/relationships/image" Target="../media/image8.png"/><Relationship Id="rId34" Type="http://schemas.openxmlformats.org/officeDocument/2006/relationships/image" Target="../media/image30.sv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17" Type="http://schemas.openxmlformats.org/officeDocument/2006/relationships/image" Target="../media/image21.png"/><Relationship Id="rId25" Type="http://schemas.openxmlformats.org/officeDocument/2006/relationships/image" Target="../media/image50.png"/><Relationship Id="rId33" Type="http://schemas.openxmlformats.org/officeDocument/2006/relationships/image" Target="../media/image29.png"/><Relationship Id="rId2" Type="http://schemas.openxmlformats.org/officeDocument/2006/relationships/image" Target="../media/image23.jpeg"/><Relationship Id="rId16" Type="http://schemas.openxmlformats.org/officeDocument/2006/relationships/image" Target="../media/image20.svg"/><Relationship Id="rId20" Type="http://schemas.openxmlformats.org/officeDocument/2006/relationships/image" Target="../media/image16.sv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24" Type="http://schemas.openxmlformats.org/officeDocument/2006/relationships/image" Target="../media/image37.svg"/><Relationship Id="rId32" Type="http://schemas.openxmlformats.org/officeDocument/2006/relationships/image" Target="../media/image28.svg"/><Relationship Id="rId5" Type="http://schemas.openxmlformats.org/officeDocument/2006/relationships/image" Target="../media/image52.png"/><Relationship Id="rId15" Type="http://schemas.openxmlformats.org/officeDocument/2006/relationships/image" Target="../media/image19.png"/><Relationship Id="rId23" Type="http://schemas.openxmlformats.org/officeDocument/2006/relationships/image" Target="../media/image36.png"/><Relationship Id="rId28" Type="http://schemas.openxmlformats.org/officeDocument/2006/relationships/image" Target="../media/image43.svg"/><Relationship Id="rId36" Type="http://schemas.openxmlformats.org/officeDocument/2006/relationships/image" Target="../media/image32.svg"/><Relationship Id="rId10" Type="http://schemas.openxmlformats.org/officeDocument/2006/relationships/image" Target="../media/image57.svg"/><Relationship Id="rId19" Type="http://schemas.openxmlformats.org/officeDocument/2006/relationships/image" Target="../media/image15.png"/><Relationship Id="rId31" Type="http://schemas.openxmlformats.org/officeDocument/2006/relationships/image" Target="../media/image27.png"/><Relationship Id="rId4" Type="http://schemas.openxmlformats.org/officeDocument/2006/relationships/image" Target="../media/image4.svg"/><Relationship Id="rId9" Type="http://schemas.openxmlformats.org/officeDocument/2006/relationships/image" Target="../media/image56.png"/><Relationship Id="rId14" Type="http://schemas.openxmlformats.org/officeDocument/2006/relationships/image" Target="../media/image18.svg"/><Relationship Id="rId22" Type="http://schemas.openxmlformats.org/officeDocument/2006/relationships/image" Target="../media/image9.svg"/><Relationship Id="rId27" Type="http://schemas.openxmlformats.org/officeDocument/2006/relationships/image" Target="../media/image42.png"/><Relationship Id="rId30" Type="http://schemas.openxmlformats.org/officeDocument/2006/relationships/image" Target="../media/image47.svg"/><Relationship Id="rId35" Type="http://schemas.openxmlformats.org/officeDocument/2006/relationships/image" Target="../media/image31.png"/><Relationship Id="rId8" Type="http://schemas.openxmlformats.org/officeDocument/2006/relationships/image" Target="../media/image5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sv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4.jpeg"/><Relationship Id="rId5" Type="http://schemas.openxmlformats.org/officeDocument/2006/relationships/image" Target="../media/image30.svg"/><Relationship Id="rId10" Type="http://schemas.openxmlformats.org/officeDocument/2006/relationships/image" Target="../media/image33.jpeg"/><Relationship Id="rId4" Type="http://schemas.openxmlformats.org/officeDocument/2006/relationships/image" Target="../media/image29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1.jpeg"/><Relationship Id="rId7" Type="http://schemas.openxmlformats.org/officeDocument/2006/relationships/image" Target="../media/image44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7.svg"/><Relationship Id="rId7" Type="http://schemas.openxmlformats.org/officeDocument/2006/relationships/image" Target="../media/image16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27215" y="-628442"/>
            <a:ext cx="6863919" cy="11317185"/>
          </a:xfrm>
          <a:custGeom>
            <a:avLst/>
            <a:gdLst/>
            <a:ahLst/>
            <a:cxnLst/>
            <a:rect l="l" t="t" r="r" b="b"/>
            <a:pathLst>
              <a:path w="6863919" h="11317185">
                <a:moveTo>
                  <a:pt x="0" y="0"/>
                </a:moveTo>
                <a:lnTo>
                  <a:pt x="6863919" y="0"/>
                </a:lnTo>
                <a:lnTo>
                  <a:pt x="6863919" y="11317185"/>
                </a:lnTo>
                <a:lnTo>
                  <a:pt x="0" y="11317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64953" y="-628442"/>
            <a:ext cx="7648793" cy="11045189"/>
          </a:xfrm>
          <a:custGeom>
            <a:avLst/>
            <a:gdLst/>
            <a:ahLst/>
            <a:cxnLst/>
            <a:rect l="l" t="t" r="r" b="b"/>
            <a:pathLst>
              <a:path w="7648793" h="11045189">
                <a:moveTo>
                  <a:pt x="0" y="0"/>
                </a:moveTo>
                <a:lnTo>
                  <a:pt x="7648794" y="0"/>
                </a:lnTo>
                <a:lnTo>
                  <a:pt x="7648794" y="11045189"/>
                </a:lnTo>
                <a:lnTo>
                  <a:pt x="0" y="11045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199108" y="1028700"/>
            <a:ext cx="2060192" cy="206019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47625">
              <a:solidFill>
                <a:srgbClr val="FFAF00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948825"/>
            <a:ext cx="918424" cy="996317"/>
          </a:xfrm>
          <a:custGeom>
            <a:avLst/>
            <a:gdLst/>
            <a:ahLst/>
            <a:cxnLst/>
            <a:rect l="l" t="t" r="r" b="b"/>
            <a:pathLst>
              <a:path w="918424" h="996317">
                <a:moveTo>
                  <a:pt x="0" y="0"/>
                </a:moveTo>
                <a:lnTo>
                  <a:pt x="918424" y="0"/>
                </a:lnTo>
                <a:lnTo>
                  <a:pt x="918424" y="996317"/>
                </a:lnTo>
                <a:lnTo>
                  <a:pt x="0" y="9963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4748325" y="865114"/>
            <a:ext cx="2976975" cy="2430864"/>
            <a:chOff x="0" y="0"/>
            <a:chExt cx="854310" cy="6975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4310" cy="697591"/>
            </a:xfrm>
            <a:custGeom>
              <a:avLst/>
              <a:gdLst/>
              <a:ahLst/>
              <a:cxnLst/>
              <a:rect l="l" t="t" r="r" b="b"/>
              <a:pathLst>
                <a:path w="854310" h="697591">
                  <a:moveTo>
                    <a:pt x="0" y="0"/>
                  </a:moveTo>
                  <a:lnTo>
                    <a:pt x="854310" y="0"/>
                  </a:lnTo>
                  <a:lnTo>
                    <a:pt x="854310" y="697591"/>
                  </a:lnTo>
                  <a:lnTo>
                    <a:pt x="0" y="69759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036657" y="989008"/>
            <a:ext cx="2385094" cy="2139576"/>
          </a:xfrm>
          <a:custGeom>
            <a:avLst/>
            <a:gdLst/>
            <a:ahLst/>
            <a:cxnLst/>
            <a:rect l="l" t="t" r="r" b="b"/>
            <a:pathLst>
              <a:path w="2385094" h="2139576">
                <a:moveTo>
                  <a:pt x="0" y="0"/>
                </a:moveTo>
                <a:lnTo>
                  <a:pt x="2385094" y="0"/>
                </a:lnTo>
                <a:lnTo>
                  <a:pt x="2385094" y="2139576"/>
                </a:lnTo>
                <a:lnTo>
                  <a:pt x="0" y="21395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31" b="-53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39177" y="4685094"/>
            <a:ext cx="81153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C7F72"/>
                </a:solidFill>
                <a:latin typeface="Roca One Ultra-Bold"/>
              </a:rPr>
              <a:t>Diabetes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340739"/>
            <a:ext cx="8336253" cy="1077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19"/>
              </a:lnSpc>
            </a:pPr>
            <a:r>
              <a:rPr lang="en-US" sz="9399">
                <a:solidFill>
                  <a:srgbClr val="D34A24"/>
                </a:solidFill>
                <a:latin typeface="Roca One"/>
              </a:rPr>
              <a:t>An Overview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139568"/>
            <a:ext cx="861038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uce Italics"/>
              </a:rPr>
              <a:t>Taking a look at the data.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63187" y="1009650"/>
            <a:ext cx="2923163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9"/>
              </a:lnSpc>
            </a:pPr>
            <a:r>
              <a:rPr lang="en-US" sz="2199">
                <a:solidFill>
                  <a:srgbClr val="3C7F72"/>
                </a:solidFill>
                <a:latin typeface="Open Sauce Bold"/>
              </a:rPr>
              <a:t>Isabel.</a:t>
            </a:r>
          </a:p>
          <a:p>
            <a:pPr>
              <a:lnSpc>
                <a:spcPts val="2859"/>
              </a:lnSpc>
            </a:pPr>
            <a:r>
              <a:rPr lang="en-US" sz="2199">
                <a:solidFill>
                  <a:srgbClr val="3C7F72"/>
                </a:solidFill>
                <a:latin typeface="Open Sauce Bold"/>
              </a:rPr>
              <a:t>Camilio. </a:t>
            </a:r>
          </a:p>
          <a:p>
            <a:pPr marL="0" lvl="0" indent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3C7F72"/>
                </a:solidFill>
                <a:latin typeface="Open Sauce Bold"/>
              </a:rPr>
              <a:t>Nicole.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80374" y="-1099646"/>
            <a:ext cx="9424796" cy="5478486"/>
          </a:xfrm>
          <a:custGeom>
            <a:avLst/>
            <a:gdLst/>
            <a:ahLst/>
            <a:cxnLst/>
            <a:rect l="l" t="t" r="r" b="b"/>
            <a:pathLst>
              <a:path w="9424796" h="5478486">
                <a:moveTo>
                  <a:pt x="0" y="0"/>
                </a:moveTo>
                <a:lnTo>
                  <a:pt x="9424796" y="0"/>
                </a:lnTo>
                <a:lnTo>
                  <a:pt x="9424796" y="5478486"/>
                </a:lnTo>
                <a:lnTo>
                  <a:pt x="0" y="5478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72660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3629951"/>
          <a:ext cx="16230600" cy="5902742"/>
        </p:xfrm>
        <a:graphic>
          <a:graphicData uri="http://schemas.openxmlformats.org/drawingml/2006/table">
            <a:tbl>
              <a:tblPr/>
              <a:tblGrid>
                <a:gridCol w="5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1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0311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5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00" u="none">
                          <a:solidFill>
                            <a:srgbClr val="FFFFFF"/>
                          </a:solidFill>
                          <a:latin typeface="Open Sauce Bold"/>
                        </a:rPr>
                        <a:t>Points for Improvement</a:t>
                      </a:r>
                      <a:endParaRPr lang="en-US" sz="1100"/>
                    </a:p>
                  </a:txBody>
                  <a:tcPr marL="168049" marR="168049" marT="168049" marB="168049" anchor="ctr">
                    <a:lnL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4A2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5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00" u="none">
                          <a:solidFill>
                            <a:srgbClr val="FFFFFF"/>
                          </a:solidFill>
                          <a:latin typeface="Open Sauce Bold"/>
                        </a:rPr>
                        <a:t>Immediate Action Items</a:t>
                      </a:r>
                      <a:endParaRPr lang="en-US" sz="1100"/>
                    </a:p>
                  </a:txBody>
                  <a:tcPr marL="168049" marR="168049" marT="168049" marB="168049" anchor="ctr">
                    <a:lnL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4A2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5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00" u="none">
                          <a:solidFill>
                            <a:srgbClr val="FFFFFF"/>
                          </a:solidFill>
                          <a:latin typeface="Open Sauce Bold"/>
                        </a:rPr>
                        <a:t>Key Person In Charge</a:t>
                      </a:r>
                      <a:endParaRPr lang="en-US" sz="1100"/>
                    </a:p>
                  </a:txBody>
                  <a:tcPr marL="168049" marR="168049" marT="168049" marB="168049" anchor="ctr">
                    <a:lnL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F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174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>
                          <a:solidFill>
                            <a:srgbClr val="000000"/>
                          </a:solidFill>
                          <a:latin typeface="Open Sauce"/>
                        </a:rPr>
                        <a:t>Write here</a:t>
                      </a:r>
                      <a:endParaRPr lang="en-US" sz="1100"/>
                    </a:p>
                  </a:txBody>
                  <a:tcPr marL="168049" marR="168049" marT="168049" marB="168049" anchor="ctr">
                    <a:lnL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1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>
                          <a:solidFill>
                            <a:srgbClr val="000000"/>
                          </a:solidFill>
                          <a:latin typeface="Open Sauce"/>
                        </a:rPr>
                        <a:t>Write here</a:t>
                      </a:r>
                      <a:endParaRPr lang="en-US" sz="1100"/>
                    </a:p>
                  </a:txBody>
                  <a:tcPr marL="168049" marR="168049" marT="168049" marB="168049" anchor="ctr">
                    <a:lnL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1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>
                          <a:solidFill>
                            <a:srgbClr val="000000"/>
                          </a:solidFill>
                          <a:latin typeface="Open Sauce"/>
                        </a:rPr>
                        <a:t>Add team member</a:t>
                      </a:r>
                      <a:endParaRPr lang="en-US" sz="1100"/>
                    </a:p>
                  </a:txBody>
                  <a:tcPr marL="168049" marR="168049" marT="168049" marB="168049" anchor="ctr">
                    <a:lnL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947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68049" marR="168049" marT="168049" marB="168049" anchor="ctr">
                    <a:lnL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1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68049" marR="168049" marT="168049" marB="168049" anchor="ctr">
                    <a:lnL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1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>
                          <a:solidFill>
                            <a:srgbClr val="000000"/>
                          </a:solidFill>
                          <a:latin typeface="Open Sauce"/>
                        </a:rPr>
                        <a:t>Add team member</a:t>
                      </a:r>
                      <a:endParaRPr lang="en-US" sz="1100"/>
                    </a:p>
                  </a:txBody>
                  <a:tcPr marL="168049" marR="168049" marT="168049" marB="168049" anchor="ctr">
                    <a:lnL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947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68049" marR="168049" marT="168049" marB="168049" anchor="ctr">
                    <a:lnL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1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68049" marR="168049" marT="168049" marB="168049" anchor="ctr">
                    <a:lnL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1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>
                          <a:solidFill>
                            <a:srgbClr val="000000"/>
                          </a:solidFill>
                          <a:latin typeface="Open Sauce"/>
                        </a:rPr>
                        <a:t>Add team member</a:t>
                      </a:r>
                      <a:endParaRPr lang="en-US" sz="1100"/>
                    </a:p>
                  </a:txBody>
                  <a:tcPr marL="168049" marR="168049" marT="168049" marB="168049" anchor="ctr">
                    <a:lnL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947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68049" marR="168049" marT="168049" marB="168049" anchor="ctr">
                    <a:lnL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1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68049" marR="168049" marT="168049" marB="168049" anchor="ctr">
                    <a:lnL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1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>
                          <a:solidFill>
                            <a:srgbClr val="000000"/>
                          </a:solidFill>
                          <a:latin typeface="Open Sauce"/>
                        </a:rPr>
                        <a:t>Add team member</a:t>
                      </a:r>
                      <a:endParaRPr lang="en-US" sz="1100"/>
                    </a:p>
                  </a:txBody>
                  <a:tcPr marL="168049" marR="168049" marT="168049" marB="168049" anchor="ctr">
                    <a:lnL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947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68049" marR="168049" marT="168049" marB="168049" anchor="ctr">
                    <a:lnL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1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68049" marR="168049" marT="168049" marB="168049" anchor="ctr">
                    <a:lnL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1C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>
                          <a:solidFill>
                            <a:srgbClr val="000000"/>
                          </a:solidFill>
                          <a:latin typeface="Open Sauce"/>
                        </a:rPr>
                        <a:t>Add team member</a:t>
                      </a:r>
                      <a:endParaRPr lang="en-US" sz="1100"/>
                    </a:p>
                  </a:txBody>
                  <a:tcPr marL="168049" marR="168049" marT="168049" marB="168049" anchor="ctr">
                    <a:lnL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B44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1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8700" y="1028700"/>
            <a:ext cx="13157477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9399" u="none">
                <a:solidFill>
                  <a:srgbClr val="3C7F72"/>
                </a:solidFill>
                <a:latin typeface="Roca One Ultra-Bold"/>
              </a:rPr>
              <a:t>Moving Forward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63126"/>
            <a:ext cx="1211580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Open Sauce"/>
              </a:rPr>
              <a:t>Summarize the team's points for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Open Sauce"/>
              </a:rPr>
              <a:t>improvement and immediate action items.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569677" y="8095113"/>
            <a:ext cx="1163187" cy="116318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ircl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8357344" y="-24617"/>
            <a:ext cx="9263906" cy="9297716"/>
          </a:xfrm>
          <a:custGeom>
            <a:avLst/>
            <a:gdLst/>
            <a:ahLst/>
            <a:cxnLst/>
            <a:rect l="l" t="t" r="r" b="b"/>
            <a:pathLst>
              <a:path w="9263906" h="9297716">
                <a:moveTo>
                  <a:pt x="0" y="0"/>
                </a:moveTo>
                <a:lnTo>
                  <a:pt x="9263906" y="0"/>
                </a:lnTo>
                <a:lnTo>
                  <a:pt x="9263906" y="9297715"/>
                </a:lnTo>
                <a:lnTo>
                  <a:pt x="0" y="9297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30883" y="6840445"/>
            <a:ext cx="9042479" cy="358607"/>
            <a:chOff x="0" y="0"/>
            <a:chExt cx="2680832" cy="106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80832" cy="106317"/>
            </a:xfrm>
            <a:custGeom>
              <a:avLst/>
              <a:gdLst/>
              <a:ahLst/>
              <a:cxnLst/>
              <a:rect l="l" t="t" r="r" b="b"/>
              <a:pathLst>
                <a:path w="2680832" h="106317">
                  <a:moveTo>
                    <a:pt x="0" y="0"/>
                  </a:moveTo>
                  <a:lnTo>
                    <a:pt x="2680832" y="0"/>
                  </a:lnTo>
                  <a:lnTo>
                    <a:pt x="2680832" y="106317"/>
                  </a:lnTo>
                  <a:lnTo>
                    <a:pt x="0" y="106317"/>
                  </a:lnTo>
                  <a:close/>
                </a:path>
              </a:pathLst>
            </a:custGeom>
            <a:solidFill>
              <a:srgbClr val="FFAF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6059" y="7552751"/>
            <a:ext cx="8774632" cy="368040"/>
            <a:chOff x="0" y="0"/>
            <a:chExt cx="2601423" cy="109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01423" cy="109113"/>
            </a:xfrm>
            <a:custGeom>
              <a:avLst/>
              <a:gdLst/>
              <a:ahLst/>
              <a:cxnLst/>
              <a:rect l="l" t="t" r="r" b="b"/>
              <a:pathLst>
                <a:path w="2601423" h="109113">
                  <a:moveTo>
                    <a:pt x="0" y="0"/>
                  </a:moveTo>
                  <a:lnTo>
                    <a:pt x="2601423" y="0"/>
                  </a:lnTo>
                  <a:lnTo>
                    <a:pt x="2601423" y="109113"/>
                  </a:lnTo>
                  <a:lnTo>
                    <a:pt x="0" y="109113"/>
                  </a:ln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46059" y="8214454"/>
            <a:ext cx="8586881" cy="358607"/>
            <a:chOff x="0" y="0"/>
            <a:chExt cx="2545760" cy="1063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5760" cy="106317"/>
            </a:xfrm>
            <a:custGeom>
              <a:avLst/>
              <a:gdLst/>
              <a:ahLst/>
              <a:cxnLst/>
              <a:rect l="l" t="t" r="r" b="b"/>
              <a:pathLst>
                <a:path w="2545760" h="106317">
                  <a:moveTo>
                    <a:pt x="0" y="0"/>
                  </a:moveTo>
                  <a:lnTo>
                    <a:pt x="2545760" y="0"/>
                  </a:lnTo>
                  <a:lnTo>
                    <a:pt x="2545760" y="106317"/>
                  </a:lnTo>
                  <a:lnTo>
                    <a:pt x="0" y="106317"/>
                  </a:lnTo>
                  <a:close/>
                </a:path>
              </a:pathLst>
            </a:custGeom>
            <a:solidFill>
              <a:srgbClr val="9928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46059" y="8914491"/>
            <a:ext cx="8646113" cy="342530"/>
            <a:chOff x="0" y="0"/>
            <a:chExt cx="2563321" cy="101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63321" cy="101550"/>
            </a:xfrm>
            <a:custGeom>
              <a:avLst/>
              <a:gdLst/>
              <a:ahLst/>
              <a:cxnLst/>
              <a:rect l="l" t="t" r="r" b="b"/>
              <a:pathLst>
                <a:path w="2563321" h="101550">
                  <a:moveTo>
                    <a:pt x="0" y="0"/>
                  </a:moveTo>
                  <a:lnTo>
                    <a:pt x="2563321" y="0"/>
                  </a:lnTo>
                  <a:lnTo>
                    <a:pt x="2563321" y="101550"/>
                  </a:lnTo>
                  <a:lnTo>
                    <a:pt x="0" y="101550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144500" y="478304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1028700"/>
            <a:ext cx="141732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79"/>
              </a:lnSpc>
              <a:spcBef>
                <a:spcPct val="0"/>
              </a:spcBef>
            </a:pPr>
            <a:r>
              <a:rPr lang="en-US" sz="9399" u="none">
                <a:solidFill>
                  <a:srgbClr val="D34A24"/>
                </a:solidFill>
                <a:latin typeface="Roca One Ultra-Bold"/>
              </a:rPr>
              <a:t>Thank you!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4021527"/>
            <a:ext cx="885704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uce"/>
              </a:rPr>
              <a:t>Good work, team. Here's to more</a:t>
            </a:r>
          </a:p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</a:rPr>
              <a:t>improved practices for future projects.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2770926"/>
            <a:ext cx="14173200" cy="1106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95"/>
              </a:lnSpc>
            </a:pPr>
            <a:r>
              <a:rPr lang="en-US" sz="9399" u="none">
                <a:solidFill>
                  <a:srgbClr val="3C7F72"/>
                </a:solidFill>
                <a:latin typeface="Roca One"/>
              </a:rPr>
              <a:t>for participating!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7569677" y="8095113"/>
            <a:ext cx="1163187" cy="116318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ircl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2628" y="-259189"/>
            <a:ext cx="7478169" cy="10546189"/>
          </a:xfrm>
          <a:custGeom>
            <a:avLst/>
            <a:gdLst/>
            <a:ahLst/>
            <a:cxnLst/>
            <a:rect l="l" t="t" r="r" b="b"/>
            <a:pathLst>
              <a:path w="7478169" h="10546189">
                <a:moveTo>
                  <a:pt x="0" y="0"/>
                </a:moveTo>
                <a:lnTo>
                  <a:pt x="7478169" y="0"/>
                </a:lnTo>
                <a:lnTo>
                  <a:pt x="7478169" y="10546189"/>
                </a:lnTo>
                <a:lnTo>
                  <a:pt x="0" y="10546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270" r="-154435" b="-14044"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1792016" y="5146282"/>
            <a:ext cx="10257527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6486613"/>
            <a:ext cx="5243646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Open Sauce"/>
              </a:rPr>
              <a:t>Use these design resources in your Presentation. Happy designing! </a:t>
            </a:r>
          </a:p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endParaRPr lang="en-US" sz="2499" u="none">
              <a:solidFill>
                <a:srgbClr val="000000"/>
              </a:solidFill>
              <a:latin typeface="Open Sauce"/>
            </a:endParaRPr>
          </a:p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Open Sauce"/>
              </a:rPr>
              <a:t>Delete or hide this page before presenting. </a:t>
            </a:r>
          </a:p>
        </p:txBody>
      </p:sp>
      <p:sp>
        <p:nvSpPr>
          <p:cNvPr id="5" name="Freeform 5"/>
          <p:cNvSpPr/>
          <p:nvPr/>
        </p:nvSpPr>
        <p:spPr>
          <a:xfrm>
            <a:off x="7778687" y="590758"/>
            <a:ext cx="2730626" cy="3943142"/>
          </a:xfrm>
          <a:custGeom>
            <a:avLst/>
            <a:gdLst/>
            <a:ahLst/>
            <a:cxnLst/>
            <a:rect l="l" t="t" r="r" b="b"/>
            <a:pathLst>
              <a:path w="2730626" h="3943142">
                <a:moveTo>
                  <a:pt x="0" y="0"/>
                </a:moveTo>
                <a:lnTo>
                  <a:pt x="2730626" y="0"/>
                </a:lnTo>
                <a:lnTo>
                  <a:pt x="2730626" y="3943142"/>
                </a:lnTo>
                <a:lnTo>
                  <a:pt x="0" y="39431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0748487" y="-677116"/>
            <a:ext cx="1031161" cy="3566910"/>
          </a:xfrm>
          <a:custGeom>
            <a:avLst/>
            <a:gdLst/>
            <a:ahLst/>
            <a:cxnLst/>
            <a:rect l="l" t="t" r="r" b="b"/>
            <a:pathLst>
              <a:path w="1031161" h="3566910">
                <a:moveTo>
                  <a:pt x="0" y="0"/>
                </a:moveTo>
                <a:lnTo>
                  <a:pt x="1031162" y="0"/>
                </a:lnTo>
                <a:lnTo>
                  <a:pt x="1031162" y="3566910"/>
                </a:lnTo>
                <a:lnTo>
                  <a:pt x="0" y="3566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040893" y="2171700"/>
            <a:ext cx="994189" cy="1016364"/>
          </a:xfrm>
          <a:custGeom>
            <a:avLst/>
            <a:gdLst/>
            <a:ahLst/>
            <a:cxnLst/>
            <a:rect l="l" t="t" r="r" b="b"/>
            <a:pathLst>
              <a:path w="994189" h="1016364">
                <a:moveTo>
                  <a:pt x="0" y="0"/>
                </a:moveTo>
                <a:lnTo>
                  <a:pt x="994189" y="0"/>
                </a:lnTo>
                <a:lnTo>
                  <a:pt x="994189" y="1016364"/>
                </a:lnTo>
                <a:lnTo>
                  <a:pt x="0" y="10163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040893" y="3517536"/>
            <a:ext cx="994189" cy="1016364"/>
          </a:xfrm>
          <a:custGeom>
            <a:avLst/>
            <a:gdLst/>
            <a:ahLst/>
            <a:cxnLst/>
            <a:rect l="l" t="t" r="r" b="b"/>
            <a:pathLst>
              <a:path w="994189" h="1016364">
                <a:moveTo>
                  <a:pt x="0" y="0"/>
                </a:moveTo>
                <a:lnTo>
                  <a:pt x="994189" y="0"/>
                </a:lnTo>
                <a:lnTo>
                  <a:pt x="994189" y="1016364"/>
                </a:lnTo>
                <a:lnTo>
                  <a:pt x="0" y="10163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06462" y="631624"/>
            <a:ext cx="3033220" cy="794152"/>
          </a:xfrm>
          <a:custGeom>
            <a:avLst/>
            <a:gdLst/>
            <a:ahLst/>
            <a:cxnLst/>
            <a:rect l="l" t="t" r="r" b="b"/>
            <a:pathLst>
              <a:path w="3033220" h="794152">
                <a:moveTo>
                  <a:pt x="0" y="0"/>
                </a:moveTo>
                <a:lnTo>
                  <a:pt x="3033219" y="0"/>
                </a:lnTo>
                <a:lnTo>
                  <a:pt x="3033219" y="794152"/>
                </a:lnTo>
                <a:lnTo>
                  <a:pt x="0" y="7941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205659" y="3557179"/>
            <a:ext cx="994954" cy="994954"/>
          </a:xfrm>
          <a:custGeom>
            <a:avLst/>
            <a:gdLst/>
            <a:ahLst/>
            <a:cxnLst/>
            <a:rect l="l" t="t" r="r" b="b"/>
            <a:pathLst>
              <a:path w="994954" h="994954">
                <a:moveTo>
                  <a:pt x="0" y="0"/>
                </a:moveTo>
                <a:lnTo>
                  <a:pt x="994954" y="0"/>
                </a:lnTo>
                <a:lnTo>
                  <a:pt x="994954" y="994954"/>
                </a:lnTo>
                <a:lnTo>
                  <a:pt x="0" y="9949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607969" y="3517536"/>
            <a:ext cx="994954" cy="994954"/>
          </a:xfrm>
          <a:custGeom>
            <a:avLst/>
            <a:gdLst/>
            <a:ahLst/>
            <a:cxnLst/>
            <a:rect l="l" t="t" r="r" b="b"/>
            <a:pathLst>
              <a:path w="994954" h="994954">
                <a:moveTo>
                  <a:pt x="0" y="0"/>
                </a:moveTo>
                <a:lnTo>
                  <a:pt x="994954" y="0"/>
                </a:lnTo>
                <a:lnTo>
                  <a:pt x="994954" y="994954"/>
                </a:lnTo>
                <a:lnTo>
                  <a:pt x="0" y="9949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045530" y="3557179"/>
            <a:ext cx="994954" cy="994954"/>
          </a:xfrm>
          <a:custGeom>
            <a:avLst/>
            <a:gdLst/>
            <a:ahLst/>
            <a:cxnLst/>
            <a:rect l="l" t="t" r="r" b="b"/>
            <a:pathLst>
              <a:path w="994954" h="994954">
                <a:moveTo>
                  <a:pt x="0" y="0"/>
                </a:moveTo>
                <a:lnTo>
                  <a:pt x="994954" y="0"/>
                </a:lnTo>
                <a:lnTo>
                  <a:pt x="994954" y="994954"/>
                </a:lnTo>
                <a:lnTo>
                  <a:pt x="0" y="99495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606462" y="1885730"/>
            <a:ext cx="3033220" cy="794152"/>
          </a:xfrm>
          <a:custGeom>
            <a:avLst/>
            <a:gdLst/>
            <a:ahLst/>
            <a:cxnLst/>
            <a:rect l="l" t="t" r="r" b="b"/>
            <a:pathLst>
              <a:path w="3033220" h="794152">
                <a:moveTo>
                  <a:pt x="0" y="0"/>
                </a:moveTo>
                <a:lnTo>
                  <a:pt x="3033219" y="0"/>
                </a:lnTo>
                <a:lnTo>
                  <a:pt x="3033219" y="794152"/>
                </a:lnTo>
                <a:lnTo>
                  <a:pt x="0" y="7941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533159" y="5231507"/>
            <a:ext cx="4004829" cy="4026793"/>
          </a:xfrm>
          <a:custGeom>
            <a:avLst/>
            <a:gdLst/>
            <a:ahLst/>
            <a:cxnLst/>
            <a:rect l="l" t="t" r="r" b="b"/>
            <a:pathLst>
              <a:path w="4004829" h="4026793">
                <a:moveTo>
                  <a:pt x="0" y="0"/>
                </a:moveTo>
                <a:lnTo>
                  <a:pt x="4004828" y="0"/>
                </a:lnTo>
                <a:lnTo>
                  <a:pt x="4004828" y="4026793"/>
                </a:lnTo>
                <a:lnTo>
                  <a:pt x="0" y="40267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430029" y="3168732"/>
            <a:ext cx="1713971" cy="1713971"/>
          </a:xfrm>
          <a:custGeom>
            <a:avLst/>
            <a:gdLst/>
            <a:ahLst/>
            <a:cxnLst/>
            <a:rect l="l" t="t" r="r" b="b"/>
            <a:pathLst>
              <a:path w="1713971" h="1713971">
                <a:moveTo>
                  <a:pt x="0" y="0"/>
                </a:moveTo>
                <a:lnTo>
                  <a:pt x="1713971" y="0"/>
                </a:lnTo>
                <a:lnTo>
                  <a:pt x="1713971" y="1713972"/>
                </a:lnTo>
                <a:lnTo>
                  <a:pt x="0" y="171397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5400000">
            <a:off x="11178932" y="6025040"/>
            <a:ext cx="4089410" cy="2377110"/>
          </a:xfrm>
          <a:custGeom>
            <a:avLst/>
            <a:gdLst/>
            <a:ahLst/>
            <a:cxnLst/>
            <a:rect l="l" t="t" r="r" b="b"/>
            <a:pathLst>
              <a:path w="4089410" h="2377110">
                <a:moveTo>
                  <a:pt x="0" y="0"/>
                </a:moveTo>
                <a:lnTo>
                  <a:pt x="4089410" y="0"/>
                </a:lnTo>
                <a:lnTo>
                  <a:pt x="4089410" y="2377110"/>
                </a:lnTo>
                <a:lnTo>
                  <a:pt x="0" y="237711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b="-72660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400631" y="5231507"/>
            <a:ext cx="1599963" cy="1591236"/>
          </a:xfrm>
          <a:custGeom>
            <a:avLst/>
            <a:gdLst/>
            <a:ahLst/>
            <a:cxnLst/>
            <a:rect l="l" t="t" r="r" b="b"/>
            <a:pathLst>
              <a:path w="1599963" h="1591236">
                <a:moveTo>
                  <a:pt x="0" y="0"/>
                </a:moveTo>
                <a:lnTo>
                  <a:pt x="1599964" y="0"/>
                </a:lnTo>
                <a:lnTo>
                  <a:pt x="1599964" y="1591236"/>
                </a:lnTo>
                <a:lnTo>
                  <a:pt x="0" y="159123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495895" y="5231507"/>
            <a:ext cx="1517650" cy="1517650"/>
          </a:xfrm>
          <a:custGeom>
            <a:avLst/>
            <a:gdLst/>
            <a:ahLst/>
            <a:cxnLst/>
            <a:rect l="l" t="t" r="r" b="b"/>
            <a:pathLst>
              <a:path w="1517650" h="1517650">
                <a:moveTo>
                  <a:pt x="0" y="0"/>
                </a:moveTo>
                <a:lnTo>
                  <a:pt x="1517650" y="0"/>
                </a:lnTo>
                <a:lnTo>
                  <a:pt x="1517650" y="1517650"/>
                </a:lnTo>
                <a:lnTo>
                  <a:pt x="0" y="151765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7560152" y="8095113"/>
            <a:ext cx="1163187" cy="116318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4607969" y="7195809"/>
            <a:ext cx="1283060" cy="1480897"/>
          </a:xfrm>
          <a:custGeom>
            <a:avLst/>
            <a:gdLst/>
            <a:ahLst/>
            <a:cxnLst/>
            <a:rect l="l" t="t" r="r" b="b"/>
            <a:pathLst>
              <a:path w="1283060" h="1480897">
                <a:moveTo>
                  <a:pt x="0" y="0"/>
                </a:moveTo>
                <a:lnTo>
                  <a:pt x="1283060" y="0"/>
                </a:lnTo>
                <a:lnTo>
                  <a:pt x="1283060" y="1480897"/>
                </a:lnTo>
                <a:lnTo>
                  <a:pt x="0" y="148089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718549" y="7247110"/>
            <a:ext cx="1448870" cy="1378295"/>
          </a:xfrm>
          <a:custGeom>
            <a:avLst/>
            <a:gdLst/>
            <a:ahLst/>
            <a:cxnLst/>
            <a:rect l="l" t="t" r="r" b="b"/>
            <a:pathLst>
              <a:path w="1448870" h="1378295">
                <a:moveTo>
                  <a:pt x="0" y="0"/>
                </a:moveTo>
                <a:lnTo>
                  <a:pt x="1448870" y="0"/>
                </a:lnTo>
                <a:lnTo>
                  <a:pt x="1448870" y="1378295"/>
                </a:lnTo>
                <a:lnTo>
                  <a:pt x="0" y="1378295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1266825"/>
            <a:ext cx="5725391" cy="118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741"/>
              </a:lnSpc>
            </a:pPr>
            <a:r>
              <a:rPr lang="en-US" sz="9399" u="none">
                <a:solidFill>
                  <a:srgbClr val="BF372A"/>
                </a:solidFill>
                <a:latin typeface="Roca One Ultra-Bold"/>
              </a:rPr>
              <a:t>Resource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2543254"/>
            <a:ext cx="5725391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79"/>
              </a:lnSpc>
              <a:spcBef>
                <a:spcPct val="0"/>
              </a:spcBef>
            </a:pPr>
            <a:r>
              <a:rPr lang="en-US" sz="9399" u="none">
                <a:solidFill>
                  <a:srgbClr val="3C7F72"/>
                </a:solidFill>
                <a:latin typeface="Roca One"/>
              </a:rPr>
              <a:t>Page</a:t>
            </a:r>
          </a:p>
        </p:txBody>
      </p:sp>
    </p:spTree>
  </p:cSld>
  <p:clrMapOvr>
    <a:masterClrMapping/>
  </p:clrMapOvr>
  <p:transition>
    <p:circl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760916" y="1411239"/>
            <a:ext cx="2082669" cy="7204201"/>
          </a:xfrm>
          <a:custGeom>
            <a:avLst/>
            <a:gdLst/>
            <a:ahLst/>
            <a:cxnLst/>
            <a:rect l="l" t="t" r="r" b="b"/>
            <a:pathLst>
              <a:path w="2082669" h="7204201">
                <a:moveTo>
                  <a:pt x="0" y="0"/>
                </a:moveTo>
                <a:lnTo>
                  <a:pt x="2082669" y="0"/>
                </a:lnTo>
                <a:lnTo>
                  <a:pt x="2082669" y="7204200"/>
                </a:lnTo>
                <a:lnTo>
                  <a:pt x="0" y="7204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48900" y="144394"/>
            <a:ext cx="10718358" cy="9998211"/>
            <a:chOff x="0" y="0"/>
            <a:chExt cx="2822942" cy="26332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22942" cy="2633274"/>
            </a:xfrm>
            <a:custGeom>
              <a:avLst/>
              <a:gdLst/>
              <a:ahLst/>
              <a:cxnLst/>
              <a:rect l="l" t="t" r="r" b="b"/>
              <a:pathLst>
                <a:path w="2822942" h="2633274">
                  <a:moveTo>
                    <a:pt x="36838" y="0"/>
                  </a:moveTo>
                  <a:lnTo>
                    <a:pt x="2786104" y="0"/>
                  </a:lnTo>
                  <a:cubicBezTo>
                    <a:pt x="2795874" y="0"/>
                    <a:pt x="2805244" y="3881"/>
                    <a:pt x="2812152" y="10789"/>
                  </a:cubicBezTo>
                  <a:cubicBezTo>
                    <a:pt x="2819061" y="17698"/>
                    <a:pt x="2822942" y="27068"/>
                    <a:pt x="2822942" y="36838"/>
                  </a:cubicBezTo>
                  <a:lnTo>
                    <a:pt x="2822942" y="2596436"/>
                  </a:lnTo>
                  <a:cubicBezTo>
                    <a:pt x="2822942" y="2606206"/>
                    <a:pt x="2819061" y="2615576"/>
                    <a:pt x="2812152" y="2622484"/>
                  </a:cubicBezTo>
                  <a:cubicBezTo>
                    <a:pt x="2805244" y="2629393"/>
                    <a:pt x="2795874" y="2633274"/>
                    <a:pt x="2786104" y="2633274"/>
                  </a:cubicBezTo>
                  <a:lnTo>
                    <a:pt x="36838" y="2633274"/>
                  </a:lnTo>
                  <a:cubicBezTo>
                    <a:pt x="27068" y="2633274"/>
                    <a:pt x="17698" y="2629393"/>
                    <a:pt x="10789" y="2622484"/>
                  </a:cubicBezTo>
                  <a:cubicBezTo>
                    <a:pt x="3881" y="2615576"/>
                    <a:pt x="0" y="2606206"/>
                    <a:pt x="0" y="2596436"/>
                  </a:cubicBezTo>
                  <a:lnTo>
                    <a:pt x="0" y="36838"/>
                  </a:lnTo>
                  <a:cubicBezTo>
                    <a:pt x="0" y="27068"/>
                    <a:pt x="3881" y="17698"/>
                    <a:pt x="10789" y="10789"/>
                  </a:cubicBezTo>
                  <a:cubicBezTo>
                    <a:pt x="17698" y="3881"/>
                    <a:pt x="27068" y="0"/>
                    <a:pt x="36838" y="0"/>
                  </a:cubicBezTo>
                  <a:close/>
                </a:path>
              </a:pathLst>
            </a:custGeom>
            <a:solidFill>
              <a:srgbClr val="FFFBED"/>
            </a:solidFill>
            <a:ln w="133350">
              <a:solidFill>
                <a:srgbClr val="FFC107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7681565" y="1028700"/>
          <a:ext cx="10053028" cy="7661138"/>
        </p:xfrm>
        <a:graphic>
          <a:graphicData uri="http://schemas.openxmlformats.org/drawingml/2006/table">
            <a:tbl>
              <a:tblPr/>
              <a:tblGrid>
                <a:gridCol w="10053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1633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https://fred.stlouisfed.org/series/WPU06380103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1633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https://ourworldindata.org/grapher/diabetes-prevalence-vs-gdp-per-capita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781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https://data.ca.gov/dataset/adults-with-diabetes-per-100-lghc-indicator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236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https://catalog.data.gov/dataset/weekly-counts-of-death-by-jurisdiction-and-cause-of-death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884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https://github.com/datamade/census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884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https://dof.ca.gov/reports/demographic-reports/american-community-survey/#ACS2018x1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 rot="-5400000">
            <a:off x="-269809" y="4241814"/>
            <a:ext cx="2082669" cy="1543049"/>
          </a:xfrm>
          <a:custGeom>
            <a:avLst/>
            <a:gdLst/>
            <a:ahLst/>
            <a:cxnLst/>
            <a:rect l="l" t="t" r="r" b="b"/>
            <a:pathLst>
              <a:path w="2082669" h="7204201">
                <a:moveTo>
                  <a:pt x="0" y="0"/>
                </a:moveTo>
                <a:lnTo>
                  <a:pt x="2082669" y="0"/>
                </a:lnTo>
                <a:lnTo>
                  <a:pt x="2082669" y="7204200"/>
                </a:lnTo>
                <a:lnTo>
                  <a:pt x="0" y="7204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26185" y="6250157"/>
            <a:ext cx="2784280" cy="3392211"/>
          </a:xfrm>
          <a:custGeom>
            <a:avLst/>
            <a:gdLst/>
            <a:ahLst/>
            <a:cxnLst/>
            <a:rect l="l" t="t" r="r" b="b"/>
            <a:pathLst>
              <a:path w="2784280" h="3392211">
                <a:moveTo>
                  <a:pt x="0" y="0"/>
                </a:moveTo>
                <a:lnTo>
                  <a:pt x="2784280" y="0"/>
                </a:lnTo>
                <a:lnTo>
                  <a:pt x="2784280" y="3392212"/>
                </a:lnTo>
                <a:lnTo>
                  <a:pt x="0" y="3392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266825"/>
            <a:ext cx="5725391" cy="118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741"/>
              </a:lnSpc>
            </a:pPr>
            <a:r>
              <a:rPr lang="en-US" sz="9399" u="none">
                <a:solidFill>
                  <a:srgbClr val="000000"/>
                </a:solidFill>
                <a:latin typeface="Roca One Ultra-Bold"/>
              </a:rPr>
              <a:t>Resource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543254"/>
            <a:ext cx="5725391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79"/>
              </a:lnSpc>
              <a:spcBef>
                <a:spcPct val="0"/>
              </a:spcBef>
            </a:pPr>
            <a:r>
              <a:rPr lang="en-US" sz="9399" u="none" spc="2190">
                <a:solidFill>
                  <a:srgbClr val="000000"/>
                </a:solidFill>
                <a:latin typeface="Open Sauce Bold"/>
              </a:rPr>
              <a:t>PAGE</a:t>
            </a:r>
          </a:p>
        </p:txBody>
      </p:sp>
    </p:spTree>
  </p:cSld>
  <p:clrMapOvr>
    <a:masterClrMapping/>
  </p:clrMapOvr>
  <p:transition>
    <p:circl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31677" y="-108708"/>
            <a:ext cx="10563275" cy="10621209"/>
          </a:xfrm>
          <a:custGeom>
            <a:avLst/>
            <a:gdLst/>
            <a:ahLst/>
            <a:cxnLst/>
            <a:rect l="l" t="t" r="r" b="b"/>
            <a:pathLst>
              <a:path w="10563275" h="10621209">
                <a:moveTo>
                  <a:pt x="0" y="0"/>
                </a:moveTo>
                <a:lnTo>
                  <a:pt x="10563275" y="0"/>
                </a:lnTo>
                <a:lnTo>
                  <a:pt x="10563275" y="10621209"/>
                </a:lnTo>
                <a:lnTo>
                  <a:pt x="0" y="10621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9702" y="665121"/>
            <a:ext cx="2060192" cy="206019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871995" y="814657"/>
            <a:ext cx="5985250" cy="8774479"/>
            <a:chOff x="0" y="0"/>
            <a:chExt cx="1576362" cy="23109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76362" cy="2310974"/>
            </a:xfrm>
            <a:custGeom>
              <a:avLst/>
              <a:gdLst/>
              <a:ahLst/>
              <a:cxnLst/>
              <a:rect l="l" t="t" r="r" b="b"/>
              <a:pathLst>
                <a:path w="1576362" h="2310974">
                  <a:moveTo>
                    <a:pt x="0" y="0"/>
                  </a:moveTo>
                  <a:lnTo>
                    <a:pt x="1576362" y="0"/>
                  </a:lnTo>
                  <a:lnTo>
                    <a:pt x="1576362" y="2310974"/>
                  </a:lnTo>
                  <a:lnTo>
                    <a:pt x="0" y="2310974"/>
                  </a:ln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06318" y="1028700"/>
            <a:ext cx="5316604" cy="8229600"/>
            <a:chOff x="0" y="0"/>
            <a:chExt cx="7088806" cy="109728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37411" r="37411"/>
            <a:stretch>
              <a:fillRect/>
            </a:stretch>
          </p:blipFill>
          <p:spPr>
            <a:xfrm>
              <a:off x="0" y="0"/>
              <a:ext cx="7088806" cy="10972800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>
            <a:off x="13460349" y="3522809"/>
            <a:ext cx="3152966" cy="4114800"/>
          </a:xfrm>
          <a:custGeom>
            <a:avLst/>
            <a:gdLst/>
            <a:ahLst/>
            <a:cxnLst/>
            <a:rect l="l" t="t" r="r" b="b"/>
            <a:pathLst>
              <a:path w="3152966" h="4114800">
                <a:moveTo>
                  <a:pt x="0" y="0"/>
                </a:moveTo>
                <a:lnTo>
                  <a:pt x="3152966" y="0"/>
                </a:lnTo>
                <a:lnTo>
                  <a:pt x="3152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09130" y="1296563"/>
            <a:ext cx="10234277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C7F72"/>
                </a:solidFill>
                <a:latin typeface="Roca One Ultra-Bold"/>
              </a:rPr>
              <a:t>Project</a:t>
            </a:r>
            <a:r>
              <a:rPr lang="en-US" sz="9399">
                <a:solidFill>
                  <a:srgbClr val="D34A24"/>
                </a:solidFill>
                <a:latin typeface="Roca One Ultra-Bold"/>
              </a:rPr>
              <a:t>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9130" y="3541330"/>
            <a:ext cx="953066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"/>
              </a:rPr>
              <a:t>How does change in insulin price compare to change in GDP?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9130" y="4536957"/>
            <a:ext cx="986498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"/>
              </a:rPr>
              <a:t>In California, how does diabetes prevalence change over time?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9130" y="7816281"/>
            <a:ext cx="993368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"/>
              </a:rPr>
              <a:t>How is diabetes death correlated with poverty, GDP, population, or employment?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9130" y="5532584"/>
            <a:ext cx="1063495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"/>
              </a:rPr>
              <a:t>In California, does a particular race have more diabetes than others?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9130" y="6455358"/>
            <a:ext cx="971728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"/>
              </a:rPr>
              <a:t>Is California an outlier compared to other states in regard to diabetes prevalence? </a:t>
            </a:r>
          </a:p>
        </p:txBody>
      </p:sp>
      <p:sp>
        <p:nvSpPr>
          <p:cNvPr id="18" name="Freeform 18"/>
          <p:cNvSpPr/>
          <p:nvPr/>
        </p:nvSpPr>
        <p:spPr>
          <a:xfrm>
            <a:off x="288696" y="3588955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8" y="0"/>
                </a:lnTo>
                <a:lnTo>
                  <a:pt x="293278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88696" y="7863906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8" y="0"/>
                </a:lnTo>
                <a:lnTo>
                  <a:pt x="293278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88696" y="6532901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8" y="0"/>
                </a:lnTo>
                <a:lnTo>
                  <a:pt x="293278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88696" y="5620895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8" y="0"/>
                </a:lnTo>
                <a:lnTo>
                  <a:pt x="293278" y="293278"/>
                </a:lnTo>
                <a:lnTo>
                  <a:pt x="0" y="2932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88696" y="4625267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8" y="0"/>
                </a:lnTo>
                <a:lnTo>
                  <a:pt x="293278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4A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23432" y="-206158"/>
            <a:ext cx="14022379" cy="11331378"/>
            <a:chOff x="0" y="0"/>
            <a:chExt cx="3693137" cy="29843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93137" cy="2984396"/>
            </a:xfrm>
            <a:custGeom>
              <a:avLst/>
              <a:gdLst/>
              <a:ahLst/>
              <a:cxnLst/>
              <a:rect l="l" t="t" r="r" b="b"/>
              <a:pathLst>
                <a:path w="3693137" h="2984396">
                  <a:moveTo>
                    <a:pt x="0" y="0"/>
                  </a:moveTo>
                  <a:lnTo>
                    <a:pt x="3693137" y="0"/>
                  </a:lnTo>
                  <a:lnTo>
                    <a:pt x="3693137" y="2984396"/>
                  </a:lnTo>
                  <a:lnTo>
                    <a:pt x="0" y="2984396"/>
                  </a:lnTo>
                  <a:close/>
                </a:path>
              </a:pathLst>
            </a:custGeom>
            <a:solidFill>
              <a:srgbClr val="FFFB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8625" y="1028700"/>
            <a:ext cx="5316604" cy="8229600"/>
            <a:chOff x="0" y="0"/>
            <a:chExt cx="7088806" cy="109728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37411" r="37411"/>
            <a:stretch>
              <a:fillRect/>
            </a:stretch>
          </p:blipFill>
          <p:spPr>
            <a:xfrm>
              <a:off x="0" y="0"/>
              <a:ext cx="7088806" cy="109728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407926" y="584820"/>
            <a:ext cx="2060192" cy="206019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075731" y="1216262"/>
            <a:ext cx="10183569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9399" u="none">
                <a:solidFill>
                  <a:srgbClr val="3C7F72"/>
                </a:solidFill>
                <a:latin typeface="Roca One Ultra-Bold"/>
              </a:rPr>
              <a:t>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53980" y="3869088"/>
            <a:ext cx="113248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 Bold"/>
              </a:rPr>
              <a:t>Taking a look at the trends and prevalence of diabetes over the years.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33793" y="5638926"/>
            <a:ext cx="11315779" cy="452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00"/>
              </a:lnSpc>
            </a:pPr>
            <a:r>
              <a:rPr lang="en-US" sz="2500">
                <a:solidFill>
                  <a:srgbClr val="000000"/>
                </a:solidFill>
                <a:latin typeface="Open Sauce"/>
              </a:rPr>
              <a:t>How does change in insulin price compare to change in GDP?</a:t>
            </a:r>
          </a:p>
          <a:p>
            <a:pPr marL="0" lvl="0" indent="0" algn="l">
              <a:lnSpc>
                <a:spcPts val="4600"/>
              </a:lnSpc>
            </a:pPr>
            <a:r>
              <a:rPr lang="en-US" sz="2500" u="none">
                <a:solidFill>
                  <a:srgbClr val="000000"/>
                </a:solidFill>
                <a:latin typeface="Open Sauce"/>
              </a:rPr>
              <a:t>In California, how does diabetes prevalence change over time?</a:t>
            </a:r>
          </a:p>
          <a:p>
            <a:pPr marL="0" lvl="0" indent="0" algn="l">
              <a:lnSpc>
                <a:spcPts val="4600"/>
              </a:lnSpc>
            </a:pPr>
            <a:r>
              <a:rPr lang="en-US" sz="2500" u="none">
                <a:solidFill>
                  <a:srgbClr val="000000"/>
                </a:solidFill>
                <a:latin typeface="Open Sauce"/>
              </a:rPr>
              <a:t>In California, does a particular race have more diabetes cases? </a:t>
            </a:r>
          </a:p>
          <a:p>
            <a:pPr marL="0" lvl="0" indent="0" algn="l">
              <a:lnSpc>
                <a:spcPts val="4600"/>
              </a:lnSpc>
            </a:pPr>
            <a:r>
              <a:rPr lang="en-US" sz="2500" u="none">
                <a:solidFill>
                  <a:srgbClr val="000000"/>
                </a:solidFill>
                <a:latin typeface="Open Sauce"/>
              </a:rPr>
              <a:t>Is California an outlier compared to other states in regard to diabetes prevalence? </a:t>
            </a:r>
          </a:p>
          <a:p>
            <a:pPr marL="0" lvl="0" indent="0" algn="l">
              <a:lnSpc>
                <a:spcPts val="4600"/>
              </a:lnSpc>
            </a:pPr>
            <a:r>
              <a:rPr lang="en-US" sz="2500" u="none">
                <a:solidFill>
                  <a:srgbClr val="000000"/>
                </a:solidFill>
                <a:latin typeface="Open Sauce"/>
              </a:rPr>
              <a:t>Does diabetes death correlated with poverty, GDP, population, or employment? </a:t>
            </a:r>
          </a:p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endParaRPr lang="en-US" sz="2500" u="none">
              <a:solidFill>
                <a:srgbClr val="000000"/>
              </a:solidFill>
              <a:latin typeface="Open Sauc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33793" y="4948588"/>
            <a:ext cx="1018356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 Bold"/>
              </a:rPr>
              <a:t>Project Goals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75731" y="2487963"/>
            <a:ext cx="10183569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79"/>
              </a:lnSpc>
              <a:spcBef>
                <a:spcPct val="0"/>
              </a:spcBef>
            </a:pPr>
            <a:r>
              <a:rPr lang="en-US" sz="9399" u="none">
                <a:solidFill>
                  <a:srgbClr val="D34A24"/>
                </a:solidFill>
                <a:latin typeface="Roca One"/>
              </a:rPr>
              <a:t>Overview</a:t>
            </a:r>
          </a:p>
        </p:txBody>
      </p:sp>
      <p:sp>
        <p:nvSpPr>
          <p:cNvPr id="15" name="TextBox 15"/>
          <p:cNvSpPr txBox="1"/>
          <p:nvPr/>
        </p:nvSpPr>
        <p:spPr>
          <a:xfrm rot="2570800">
            <a:off x="10856566" y="840488"/>
            <a:ext cx="1767591" cy="921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spc="250">
                <a:solidFill>
                  <a:srgbClr val="000000"/>
                </a:solidFill>
                <a:latin typeface="Open Sauce Bold"/>
              </a:rPr>
              <a:t>SHORT BRIEF</a:t>
            </a:r>
          </a:p>
        </p:txBody>
      </p:sp>
      <p:sp>
        <p:nvSpPr>
          <p:cNvPr id="16" name="Freeform 16"/>
          <p:cNvSpPr/>
          <p:nvPr/>
        </p:nvSpPr>
        <p:spPr>
          <a:xfrm>
            <a:off x="2170392" y="790882"/>
            <a:ext cx="3033220" cy="794152"/>
          </a:xfrm>
          <a:custGeom>
            <a:avLst/>
            <a:gdLst/>
            <a:ahLst/>
            <a:cxnLst/>
            <a:rect l="l" t="t" r="r" b="b"/>
            <a:pathLst>
              <a:path w="3033220" h="794152">
                <a:moveTo>
                  <a:pt x="0" y="0"/>
                </a:moveTo>
                <a:lnTo>
                  <a:pt x="3033220" y="0"/>
                </a:lnTo>
                <a:lnTo>
                  <a:pt x="3033220" y="794152"/>
                </a:lnTo>
                <a:lnTo>
                  <a:pt x="0" y="794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345304" y="5855518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8"/>
                </a:lnTo>
                <a:lnTo>
                  <a:pt x="0" y="293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345304" y="6444071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345304" y="6950177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345304" y="7581032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345304" y="8717992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10444" y="2982017"/>
            <a:ext cx="3152966" cy="4114800"/>
          </a:xfrm>
          <a:custGeom>
            <a:avLst/>
            <a:gdLst/>
            <a:ahLst/>
            <a:cxnLst/>
            <a:rect l="l" t="t" r="r" b="b"/>
            <a:pathLst>
              <a:path w="3152966" h="4114800">
                <a:moveTo>
                  <a:pt x="0" y="0"/>
                </a:moveTo>
                <a:lnTo>
                  <a:pt x="3152966" y="0"/>
                </a:lnTo>
                <a:lnTo>
                  <a:pt x="3152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ircl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791" y="3783730"/>
            <a:ext cx="564114" cy="564114"/>
          </a:xfrm>
          <a:custGeom>
            <a:avLst/>
            <a:gdLst/>
            <a:ahLst/>
            <a:cxnLst/>
            <a:rect l="l" t="t" r="r" b="b"/>
            <a:pathLst>
              <a:path w="564114" h="564114">
                <a:moveTo>
                  <a:pt x="0" y="0"/>
                </a:moveTo>
                <a:lnTo>
                  <a:pt x="564114" y="0"/>
                </a:lnTo>
                <a:lnTo>
                  <a:pt x="564114" y="564114"/>
                </a:lnTo>
                <a:lnTo>
                  <a:pt x="0" y="564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72892" y="3783730"/>
            <a:ext cx="564114" cy="564114"/>
          </a:xfrm>
          <a:custGeom>
            <a:avLst/>
            <a:gdLst/>
            <a:ahLst/>
            <a:cxnLst/>
            <a:rect l="l" t="t" r="r" b="b"/>
            <a:pathLst>
              <a:path w="564114" h="564114">
                <a:moveTo>
                  <a:pt x="0" y="0"/>
                </a:moveTo>
                <a:lnTo>
                  <a:pt x="564114" y="0"/>
                </a:lnTo>
                <a:lnTo>
                  <a:pt x="564114" y="564114"/>
                </a:lnTo>
                <a:lnTo>
                  <a:pt x="0" y="564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454732" y="3582019"/>
            <a:ext cx="4732044" cy="103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6"/>
              </a:lnSpc>
            </a:pPr>
            <a:r>
              <a:rPr lang="en-US" sz="2127">
                <a:solidFill>
                  <a:srgbClr val="000000"/>
                </a:solidFill>
                <a:latin typeface="Open Sauce Bold"/>
              </a:rPr>
              <a:t>Strong correlation between </a:t>
            </a:r>
          </a:p>
          <a:p>
            <a:pPr algn="ctr">
              <a:lnSpc>
                <a:spcPts val="2766"/>
              </a:lnSpc>
            </a:pPr>
            <a:r>
              <a:rPr lang="en-US" sz="2127">
                <a:solidFill>
                  <a:srgbClr val="000000"/>
                </a:solidFill>
                <a:latin typeface="Open Sauce Bold"/>
              </a:rPr>
              <a:t>GDP and insulin prices</a:t>
            </a:r>
          </a:p>
          <a:p>
            <a:pPr marL="0" lvl="0" indent="0" algn="ctr">
              <a:lnSpc>
                <a:spcPts val="2766"/>
              </a:lnSpc>
              <a:spcBef>
                <a:spcPct val="0"/>
              </a:spcBef>
            </a:pPr>
            <a:r>
              <a:rPr lang="en-US" sz="2127">
                <a:solidFill>
                  <a:srgbClr val="000000"/>
                </a:solidFill>
                <a:latin typeface="Open Sauce Bold"/>
              </a:rPr>
              <a:t>2010 - 2020</a:t>
            </a:r>
          </a:p>
        </p:txBody>
      </p:sp>
      <p:sp>
        <p:nvSpPr>
          <p:cNvPr id="5" name="Freeform 5"/>
          <p:cNvSpPr/>
          <p:nvPr/>
        </p:nvSpPr>
        <p:spPr>
          <a:xfrm>
            <a:off x="12295993" y="3672308"/>
            <a:ext cx="515599" cy="515599"/>
          </a:xfrm>
          <a:custGeom>
            <a:avLst/>
            <a:gdLst/>
            <a:ahLst/>
            <a:cxnLst/>
            <a:rect l="l" t="t" r="r" b="b"/>
            <a:pathLst>
              <a:path w="515599" h="515599">
                <a:moveTo>
                  <a:pt x="0" y="0"/>
                </a:moveTo>
                <a:lnTo>
                  <a:pt x="515599" y="0"/>
                </a:lnTo>
                <a:lnTo>
                  <a:pt x="515599" y="515599"/>
                </a:lnTo>
                <a:lnTo>
                  <a:pt x="0" y="515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52628" y="-259189"/>
            <a:ext cx="19027094" cy="2985381"/>
          </a:xfrm>
          <a:custGeom>
            <a:avLst/>
            <a:gdLst/>
            <a:ahLst/>
            <a:cxnLst/>
            <a:rect l="l" t="t" r="r" b="b"/>
            <a:pathLst>
              <a:path w="19027094" h="2985381">
                <a:moveTo>
                  <a:pt x="0" y="0"/>
                </a:moveTo>
                <a:lnTo>
                  <a:pt x="19027093" y="0"/>
                </a:lnTo>
                <a:lnTo>
                  <a:pt x="19027093" y="2985381"/>
                </a:lnTo>
                <a:lnTo>
                  <a:pt x="0" y="29853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2152" b="-302875"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-407073" y="25737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254673" y="27261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407094" y="4928812"/>
            <a:ext cx="5880915" cy="4329488"/>
          </a:xfrm>
          <a:custGeom>
            <a:avLst/>
            <a:gdLst/>
            <a:ahLst/>
            <a:cxnLst/>
            <a:rect l="l" t="t" r="r" b="b"/>
            <a:pathLst>
              <a:path w="5880915" h="4329488">
                <a:moveTo>
                  <a:pt x="0" y="0"/>
                </a:moveTo>
                <a:lnTo>
                  <a:pt x="5880915" y="0"/>
                </a:lnTo>
                <a:lnTo>
                  <a:pt x="5880915" y="4329488"/>
                </a:lnTo>
                <a:lnTo>
                  <a:pt x="0" y="43294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31" r="-193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504849" y="4944897"/>
            <a:ext cx="5934308" cy="4379022"/>
          </a:xfrm>
          <a:custGeom>
            <a:avLst/>
            <a:gdLst/>
            <a:ahLst/>
            <a:cxnLst/>
            <a:rect l="l" t="t" r="r" b="b"/>
            <a:pathLst>
              <a:path w="5934308" h="4379022">
                <a:moveTo>
                  <a:pt x="0" y="0"/>
                </a:moveTo>
                <a:lnTo>
                  <a:pt x="5934308" y="0"/>
                </a:lnTo>
                <a:lnTo>
                  <a:pt x="5934308" y="4379022"/>
                </a:lnTo>
                <a:lnTo>
                  <a:pt x="0" y="43790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818" b="-818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655997" y="5023595"/>
            <a:ext cx="5632003" cy="4300325"/>
          </a:xfrm>
          <a:custGeom>
            <a:avLst/>
            <a:gdLst/>
            <a:ahLst/>
            <a:cxnLst/>
            <a:rect l="l" t="t" r="r" b="b"/>
            <a:pathLst>
              <a:path w="5632003" h="4300325">
                <a:moveTo>
                  <a:pt x="0" y="0"/>
                </a:moveTo>
                <a:lnTo>
                  <a:pt x="5632003" y="0"/>
                </a:lnTo>
                <a:lnTo>
                  <a:pt x="5632003" y="4300324"/>
                </a:lnTo>
                <a:lnTo>
                  <a:pt x="0" y="43003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03" r="-903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93490" y="3773591"/>
            <a:ext cx="4108122" cy="682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6"/>
              </a:lnSpc>
            </a:pPr>
            <a:r>
              <a:rPr lang="en-US" sz="2127">
                <a:solidFill>
                  <a:srgbClr val="000000"/>
                </a:solidFill>
                <a:latin typeface="Open Sauce Bold"/>
              </a:rPr>
              <a:t>GDP per Capita has increased </a:t>
            </a:r>
          </a:p>
          <a:p>
            <a:pPr marL="0" lvl="0" indent="0" algn="ctr">
              <a:lnSpc>
                <a:spcPts val="2766"/>
              </a:lnSpc>
              <a:spcBef>
                <a:spcPct val="0"/>
              </a:spcBef>
            </a:pPr>
            <a:r>
              <a:rPr lang="en-US" sz="2127">
                <a:solidFill>
                  <a:srgbClr val="000000"/>
                </a:solidFill>
                <a:latin typeface="Open Sauce Bold"/>
              </a:rPr>
              <a:t>from 1990 to 2020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13256" y="3653258"/>
            <a:ext cx="4138813" cy="880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9"/>
              </a:lnSpc>
            </a:pPr>
            <a:r>
              <a:rPr lang="en-US" sz="1791">
                <a:solidFill>
                  <a:srgbClr val="000000"/>
                </a:solidFill>
                <a:latin typeface="Open Sauce Bold"/>
              </a:rPr>
              <a:t>Insulin/Antidiabetic products have increased </a:t>
            </a:r>
          </a:p>
          <a:p>
            <a:pPr marL="0" lvl="0" indent="0" algn="ctr">
              <a:lnSpc>
                <a:spcPts val="2329"/>
              </a:lnSpc>
              <a:spcBef>
                <a:spcPct val="0"/>
              </a:spcBef>
            </a:pPr>
            <a:r>
              <a:rPr lang="en-US" sz="1791">
                <a:solidFill>
                  <a:srgbClr val="000000"/>
                </a:solidFill>
                <a:latin typeface="Open Sauce Bold"/>
              </a:rPr>
              <a:t>from 2010 to 2022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85551" y="916442"/>
            <a:ext cx="7268596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D34A24"/>
                </a:solidFill>
                <a:latin typeface="Roca One Bold"/>
              </a:rPr>
              <a:t>Insulin Price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80089" y="916442"/>
            <a:ext cx="6852524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C7F72"/>
                </a:solidFill>
                <a:latin typeface="Roca One"/>
              </a:rPr>
              <a:t>vs. GDP</a:t>
            </a:r>
          </a:p>
        </p:txBody>
      </p:sp>
    </p:spTree>
  </p:cSld>
  <p:clrMapOvr>
    <a:masterClrMapping/>
  </p:clrMapOvr>
  <p:transition>
    <p:circl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3871" y="-514350"/>
            <a:ext cx="18942262" cy="3865624"/>
            <a:chOff x="0" y="0"/>
            <a:chExt cx="4988909" cy="10181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8909" cy="1018107"/>
            </a:xfrm>
            <a:custGeom>
              <a:avLst/>
              <a:gdLst/>
              <a:ahLst/>
              <a:cxnLst/>
              <a:rect l="l" t="t" r="r" b="b"/>
              <a:pathLst>
                <a:path w="4988909" h="1018107">
                  <a:moveTo>
                    <a:pt x="0" y="0"/>
                  </a:moveTo>
                  <a:lnTo>
                    <a:pt x="4988909" y="0"/>
                  </a:lnTo>
                  <a:lnTo>
                    <a:pt x="4988909" y="1018107"/>
                  </a:lnTo>
                  <a:lnTo>
                    <a:pt x="0" y="1018107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38289" y="4010773"/>
            <a:ext cx="726673" cy="838719"/>
          </a:xfrm>
          <a:custGeom>
            <a:avLst/>
            <a:gdLst/>
            <a:ahLst/>
            <a:cxnLst/>
            <a:rect l="l" t="t" r="r" b="b"/>
            <a:pathLst>
              <a:path w="726673" h="838719">
                <a:moveTo>
                  <a:pt x="0" y="0"/>
                </a:moveTo>
                <a:lnTo>
                  <a:pt x="726673" y="0"/>
                </a:lnTo>
                <a:lnTo>
                  <a:pt x="726673" y="838720"/>
                </a:lnTo>
                <a:lnTo>
                  <a:pt x="0" y="83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59623" y="3632562"/>
            <a:ext cx="795154" cy="756421"/>
          </a:xfrm>
          <a:custGeom>
            <a:avLst/>
            <a:gdLst/>
            <a:ahLst/>
            <a:cxnLst/>
            <a:rect l="l" t="t" r="r" b="b"/>
            <a:pathLst>
              <a:path w="795154" h="756421">
                <a:moveTo>
                  <a:pt x="0" y="0"/>
                </a:moveTo>
                <a:lnTo>
                  <a:pt x="795154" y="0"/>
                </a:lnTo>
                <a:lnTo>
                  <a:pt x="795154" y="756422"/>
                </a:lnTo>
                <a:lnTo>
                  <a:pt x="0" y="756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565203" y="8095113"/>
            <a:ext cx="1163187" cy="116318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35216" y="2936402"/>
            <a:ext cx="829746" cy="829746"/>
          </a:xfrm>
          <a:custGeom>
            <a:avLst/>
            <a:gdLst/>
            <a:ahLst/>
            <a:cxnLst/>
            <a:rect l="l" t="t" r="r" b="b"/>
            <a:pathLst>
              <a:path w="829746" h="829746">
                <a:moveTo>
                  <a:pt x="0" y="0"/>
                </a:moveTo>
                <a:lnTo>
                  <a:pt x="829746" y="0"/>
                </a:lnTo>
                <a:lnTo>
                  <a:pt x="829746" y="829745"/>
                </a:lnTo>
                <a:lnTo>
                  <a:pt x="0" y="829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64962" y="2936402"/>
            <a:ext cx="829746" cy="829746"/>
          </a:xfrm>
          <a:custGeom>
            <a:avLst/>
            <a:gdLst/>
            <a:ahLst/>
            <a:cxnLst/>
            <a:rect l="l" t="t" r="r" b="b"/>
            <a:pathLst>
              <a:path w="829746" h="829746">
                <a:moveTo>
                  <a:pt x="0" y="0"/>
                </a:moveTo>
                <a:lnTo>
                  <a:pt x="829746" y="0"/>
                </a:lnTo>
                <a:lnTo>
                  <a:pt x="829746" y="829745"/>
                </a:lnTo>
                <a:lnTo>
                  <a:pt x="0" y="829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267710" y="2936402"/>
            <a:ext cx="829746" cy="829746"/>
          </a:xfrm>
          <a:custGeom>
            <a:avLst/>
            <a:gdLst/>
            <a:ahLst/>
            <a:cxnLst/>
            <a:rect l="l" t="t" r="r" b="b"/>
            <a:pathLst>
              <a:path w="829746" h="829746">
                <a:moveTo>
                  <a:pt x="0" y="0"/>
                </a:moveTo>
                <a:lnTo>
                  <a:pt x="829745" y="0"/>
                </a:lnTo>
                <a:lnTo>
                  <a:pt x="829745" y="829745"/>
                </a:lnTo>
                <a:lnTo>
                  <a:pt x="0" y="829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39091" y="4116105"/>
            <a:ext cx="4682361" cy="5005283"/>
          </a:xfrm>
          <a:custGeom>
            <a:avLst/>
            <a:gdLst/>
            <a:ahLst/>
            <a:cxnLst/>
            <a:rect l="l" t="t" r="r" b="b"/>
            <a:pathLst>
              <a:path w="4682361" h="5005283">
                <a:moveTo>
                  <a:pt x="0" y="0"/>
                </a:moveTo>
                <a:lnTo>
                  <a:pt x="4682361" y="0"/>
                </a:lnTo>
                <a:lnTo>
                  <a:pt x="4682361" y="5005283"/>
                </a:lnTo>
                <a:lnTo>
                  <a:pt x="0" y="50052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954777" y="3673711"/>
            <a:ext cx="8123554" cy="6134112"/>
          </a:xfrm>
          <a:custGeom>
            <a:avLst/>
            <a:gdLst/>
            <a:ahLst/>
            <a:cxnLst/>
            <a:rect l="l" t="t" r="r" b="b"/>
            <a:pathLst>
              <a:path w="8123554" h="6134112">
                <a:moveTo>
                  <a:pt x="0" y="0"/>
                </a:moveTo>
                <a:lnTo>
                  <a:pt x="8123554" y="0"/>
                </a:lnTo>
                <a:lnTo>
                  <a:pt x="8123554" y="6134112"/>
                </a:lnTo>
                <a:lnTo>
                  <a:pt x="0" y="61341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61702" y="597004"/>
            <a:ext cx="17685095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Roca One Bold"/>
              </a:rPr>
              <a:t>How does California diabetes prevalence change overtime?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9454763"/>
            <a:ext cx="8468940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 Bold"/>
              </a:rPr>
              <a:t>2012 - 2018 California residents with diabetes </a:t>
            </a:r>
          </a:p>
        </p:txBody>
      </p:sp>
    </p:spTree>
  </p:cSld>
  <p:clrMapOvr>
    <a:masterClrMapping/>
  </p:clrMapOvr>
  <p:transition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471821"/>
            <a:ext cx="19027094" cy="6815179"/>
          </a:xfrm>
          <a:custGeom>
            <a:avLst/>
            <a:gdLst/>
            <a:ahLst/>
            <a:cxnLst/>
            <a:rect l="l" t="t" r="r" b="b"/>
            <a:pathLst>
              <a:path w="19027094" h="6815179">
                <a:moveTo>
                  <a:pt x="0" y="0"/>
                </a:moveTo>
                <a:lnTo>
                  <a:pt x="19027094" y="0"/>
                </a:lnTo>
                <a:lnTo>
                  <a:pt x="19027094" y="6815179"/>
                </a:lnTo>
                <a:lnTo>
                  <a:pt x="0" y="681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00" r="-13200" b="-13533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28334" y="3683890"/>
            <a:ext cx="3929412" cy="4761684"/>
            <a:chOff x="0" y="0"/>
            <a:chExt cx="1127634" cy="13664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7634" cy="1366473"/>
            </a:xfrm>
            <a:custGeom>
              <a:avLst/>
              <a:gdLst/>
              <a:ahLst/>
              <a:cxnLst/>
              <a:rect l="l" t="t" r="r" b="b"/>
              <a:pathLst>
                <a:path w="1127634" h="1366473">
                  <a:moveTo>
                    <a:pt x="0" y="0"/>
                  </a:moveTo>
                  <a:lnTo>
                    <a:pt x="1127634" y="0"/>
                  </a:lnTo>
                  <a:lnTo>
                    <a:pt x="1127634" y="1366473"/>
                  </a:lnTo>
                  <a:lnTo>
                    <a:pt x="0" y="1366473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87978" y="5239467"/>
            <a:ext cx="3929412" cy="4761684"/>
            <a:chOff x="0" y="0"/>
            <a:chExt cx="1127634" cy="13664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7634" cy="1366473"/>
            </a:xfrm>
            <a:custGeom>
              <a:avLst/>
              <a:gdLst/>
              <a:ahLst/>
              <a:cxnLst/>
              <a:rect l="l" t="t" r="r" b="b"/>
              <a:pathLst>
                <a:path w="1127634" h="1366473">
                  <a:moveTo>
                    <a:pt x="0" y="0"/>
                  </a:moveTo>
                  <a:lnTo>
                    <a:pt x="1127634" y="0"/>
                  </a:lnTo>
                  <a:lnTo>
                    <a:pt x="1127634" y="1366473"/>
                  </a:lnTo>
                  <a:lnTo>
                    <a:pt x="0" y="1366473"/>
                  </a:ln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49863" y="3872803"/>
            <a:ext cx="9124438" cy="5941023"/>
          </a:xfrm>
          <a:custGeom>
            <a:avLst/>
            <a:gdLst/>
            <a:ahLst/>
            <a:cxnLst/>
            <a:rect l="l" t="t" r="r" b="b"/>
            <a:pathLst>
              <a:path w="9124438" h="5941023">
                <a:moveTo>
                  <a:pt x="0" y="0"/>
                </a:moveTo>
                <a:lnTo>
                  <a:pt x="9124438" y="0"/>
                </a:lnTo>
                <a:lnTo>
                  <a:pt x="9124438" y="5941023"/>
                </a:lnTo>
                <a:lnTo>
                  <a:pt x="0" y="5941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254075" y="4163224"/>
            <a:ext cx="4618268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4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Open Sauce Bold"/>
              </a:rPr>
              <a:t>Target Audience #3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54075" y="5004517"/>
            <a:ext cx="461826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00"/>
              </a:lnSpc>
              <a:spcBef>
                <a:spcPct val="0"/>
              </a:spcBef>
            </a:pPr>
            <a:r>
              <a:rPr lang="en-US" sz="2500" u="none">
                <a:solidFill>
                  <a:srgbClr val="000000"/>
                </a:solidFill>
                <a:latin typeface="Open Sauce"/>
              </a:rPr>
              <a:t>List their key details.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8334" y="869098"/>
            <a:ext cx="16830966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80"/>
              </a:lnSpc>
              <a:spcBef>
                <a:spcPct val="0"/>
              </a:spcBef>
            </a:pPr>
            <a:r>
              <a:rPr lang="en-US" sz="7900">
                <a:solidFill>
                  <a:srgbClr val="D34A24"/>
                </a:solidFill>
                <a:latin typeface="Roca One"/>
              </a:rPr>
              <a:t>In California, does a particular race have more diabetes than others? </a:t>
            </a:r>
          </a:p>
        </p:txBody>
      </p:sp>
    </p:spTree>
  </p:cSld>
  <p:clrMapOvr>
    <a:masterClrMapping/>
  </p:clrMapOvr>
  <p:transition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43486" y="6093673"/>
            <a:ext cx="1885420" cy="1885420"/>
          </a:xfrm>
          <a:custGeom>
            <a:avLst/>
            <a:gdLst/>
            <a:ahLst/>
            <a:cxnLst/>
            <a:rect l="l" t="t" r="r" b="b"/>
            <a:pathLst>
              <a:path w="1885420" h="1885420">
                <a:moveTo>
                  <a:pt x="0" y="0"/>
                </a:moveTo>
                <a:lnTo>
                  <a:pt x="1885420" y="0"/>
                </a:lnTo>
                <a:lnTo>
                  <a:pt x="1885420" y="1885420"/>
                </a:lnTo>
                <a:lnTo>
                  <a:pt x="0" y="188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618753"/>
            <a:ext cx="18288000" cy="7668247"/>
            <a:chOff x="0" y="0"/>
            <a:chExt cx="5248155" cy="22005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48156" cy="2200577"/>
            </a:xfrm>
            <a:custGeom>
              <a:avLst/>
              <a:gdLst/>
              <a:ahLst/>
              <a:cxnLst/>
              <a:rect l="l" t="t" r="r" b="b"/>
              <a:pathLst>
                <a:path w="5248156" h="2200577">
                  <a:moveTo>
                    <a:pt x="0" y="0"/>
                  </a:moveTo>
                  <a:lnTo>
                    <a:pt x="5248156" y="0"/>
                  </a:lnTo>
                  <a:lnTo>
                    <a:pt x="5248156" y="2200577"/>
                  </a:lnTo>
                  <a:lnTo>
                    <a:pt x="0" y="2200577"/>
                  </a:ln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0018" y="3016386"/>
            <a:ext cx="8780370" cy="6429022"/>
          </a:xfrm>
          <a:custGeom>
            <a:avLst/>
            <a:gdLst/>
            <a:ahLst/>
            <a:cxnLst/>
            <a:rect l="l" t="t" r="r" b="b"/>
            <a:pathLst>
              <a:path w="8780370" h="6429022">
                <a:moveTo>
                  <a:pt x="0" y="0"/>
                </a:moveTo>
                <a:lnTo>
                  <a:pt x="8780370" y="0"/>
                </a:lnTo>
                <a:lnTo>
                  <a:pt x="8780370" y="6429022"/>
                </a:lnTo>
                <a:lnTo>
                  <a:pt x="0" y="6429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14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2829278"/>
            <a:ext cx="8877573" cy="6803238"/>
          </a:xfrm>
          <a:custGeom>
            <a:avLst/>
            <a:gdLst/>
            <a:ahLst/>
            <a:cxnLst/>
            <a:rect l="l" t="t" r="r" b="b"/>
            <a:pathLst>
              <a:path w="8877573" h="6803238">
                <a:moveTo>
                  <a:pt x="0" y="0"/>
                </a:moveTo>
                <a:lnTo>
                  <a:pt x="8877573" y="0"/>
                </a:lnTo>
                <a:lnTo>
                  <a:pt x="8877573" y="6803238"/>
                </a:lnTo>
                <a:lnTo>
                  <a:pt x="0" y="6803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0018" y="649471"/>
            <a:ext cx="17967964" cy="171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61"/>
              </a:lnSpc>
            </a:pPr>
            <a:r>
              <a:rPr lang="en-US" sz="7055">
                <a:solidFill>
                  <a:srgbClr val="3C7F72"/>
                </a:solidFill>
                <a:latin typeface="Roca One Bold"/>
              </a:rPr>
              <a:t>Is California an outlier compared to other states? </a:t>
            </a:r>
          </a:p>
        </p:txBody>
      </p:sp>
    </p:spTree>
  </p:cSld>
  <p:clrMapOvr>
    <a:masterClrMapping/>
  </p:clrMapOvr>
  <p:transition>
    <p:circl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31291" y="5544742"/>
            <a:ext cx="6822903" cy="3912085"/>
            <a:chOff x="0" y="0"/>
            <a:chExt cx="1796978" cy="10303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6978" cy="1030343"/>
            </a:xfrm>
            <a:custGeom>
              <a:avLst/>
              <a:gdLst/>
              <a:ahLst/>
              <a:cxnLst/>
              <a:rect l="l" t="t" r="r" b="b"/>
              <a:pathLst>
                <a:path w="1796978" h="1030343">
                  <a:moveTo>
                    <a:pt x="57869" y="0"/>
                  </a:moveTo>
                  <a:lnTo>
                    <a:pt x="1739109" y="0"/>
                  </a:lnTo>
                  <a:cubicBezTo>
                    <a:pt x="1771069" y="0"/>
                    <a:pt x="1796978" y="25909"/>
                    <a:pt x="1796978" y="57869"/>
                  </a:cubicBezTo>
                  <a:lnTo>
                    <a:pt x="1796978" y="972474"/>
                  </a:lnTo>
                  <a:cubicBezTo>
                    <a:pt x="1796978" y="1004434"/>
                    <a:pt x="1771069" y="1030343"/>
                    <a:pt x="1739109" y="1030343"/>
                  </a:cubicBezTo>
                  <a:lnTo>
                    <a:pt x="57869" y="1030343"/>
                  </a:lnTo>
                  <a:cubicBezTo>
                    <a:pt x="25909" y="1030343"/>
                    <a:pt x="0" y="1004434"/>
                    <a:pt x="0" y="972474"/>
                  </a:cubicBezTo>
                  <a:lnTo>
                    <a:pt x="0" y="57869"/>
                  </a:lnTo>
                  <a:cubicBezTo>
                    <a:pt x="0" y="25909"/>
                    <a:pt x="25909" y="0"/>
                    <a:pt x="57869" y="0"/>
                  </a:cubicBezTo>
                  <a:close/>
                </a:path>
              </a:pathLst>
            </a:custGeom>
            <a:solidFill>
              <a:srgbClr val="FFFFFF"/>
            </a:solidFill>
            <a:ln w="133350">
              <a:solidFill>
                <a:srgbClr val="3C7F7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25191" y="5118144"/>
            <a:ext cx="2382912" cy="2382641"/>
            <a:chOff x="0" y="0"/>
            <a:chExt cx="6350013" cy="6349289"/>
          </a:xfrm>
        </p:grpSpPr>
        <p:sp>
          <p:nvSpPr>
            <p:cNvPr id="6" name="Freeform 6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2"/>
              <a:stretch>
                <a:fillRect t="-25008" b="-2500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436397" y="5544742"/>
            <a:ext cx="6822903" cy="3912085"/>
            <a:chOff x="0" y="0"/>
            <a:chExt cx="1796978" cy="10303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96978" cy="1030343"/>
            </a:xfrm>
            <a:custGeom>
              <a:avLst/>
              <a:gdLst/>
              <a:ahLst/>
              <a:cxnLst/>
              <a:rect l="l" t="t" r="r" b="b"/>
              <a:pathLst>
                <a:path w="1796978" h="1030343">
                  <a:moveTo>
                    <a:pt x="57869" y="0"/>
                  </a:moveTo>
                  <a:lnTo>
                    <a:pt x="1739109" y="0"/>
                  </a:lnTo>
                  <a:cubicBezTo>
                    <a:pt x="1771069" y="0"/>
                    <a:pt x="1796978" y="25909"/>
                    <a:pt x="1796978" y="57869"/>
                  </a:cubicBezTo>
                  <a:lnTo>
                    <a:pt x="1796978" y="972474"/>
                  </a:lnTo>
                  <a:cubicBezTo>
                    <a:pt x="1796978" y="1004434"/>
                    <a:pt x="1771069" y="1030343"/>
                    <a:pt x="1739109" y="1030343"/>
                  </a:cubicBezTo>
                  <a:lnTo>
                    <a:pt x="57869" y="1030343"/>
                  </a:lnTo>
                  <a:cubicBezTo>
                    <a:pt x="25909" y="1030343"/>
                    <a:pt x="0" y="1004434"/>
                    <a:pt x="0" y="972474"/>
                  </a:cubicBezTo>
                  <a:lnTo>
                    <a:pt x="0" y="57869"/>
                  </a:lnTo>
                  <a:cubicBezTo>
                    <a:pt x="0" y="25909"/>
                    <a:pt x="25909" y="0"/>
                    <a:pt x="57869" y="0"/>
                  </a:cubicBezTo>
                  <a:close/>
                </a:path>
              </a:pathLst>
            </a:custGeom>
            <a:solidFill>
              <a:srgbClr val="FFFFFF"/>
            </a:solidFill>
            <a:ln w="133350">
              <a:solidFill>
                <a:srgbClr val="D34A24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144000" y="5342027"/>
            <a:ext cx="2382912" cy="2382641"/>
            <a:chOff x="0" y="0"/>
            <a:chExt cx="6350013" cy="6349289"/>
          </a:xfrm>
        </p:grpSpPr>
        <p:sp>
          <p:nvSpPr>
            <p:cNvPr id="11" name="Freeform 11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3"/>
              <a:stretch>
                <a:fillRect l="-24991" r="-24991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7724568" y="8126260"/>
            <a:ext cx="1599963" cy="1591236"/>
          </a:xfrm>
          <a:custGeom>
            <a:avLst/>
            <a:gdLst/>
            <a:ahLst/>
            <a:cxnLst/>
            <a:rect l="l" t="t" r="r" b="b"/>
            <a:pathLst>
              <a:path w="1599963" h="1591236">
                <a:moveTo>
                  <a:pt x="0" y="0"/>
                </a:moveTo>
                <a:lnTo>
                  <a:pt x="1599963" y="0"/>
                </a:lnTo>
                <a:lnTo>
                  <a:pt x="1599963" y="1591236"/>
                </a:lnTo>
                <a:lnTo>
                  <a:pt x="0" y="1591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081866" y="7453160"/>
            <a:ext cx="5946589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"/>
              </a:rPr>
              <a:t>Our team members worked cohesively, despite being in different time zones and locations. 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115247" y="8307515"/>
            <a:ext cx="1599963" cy="1591236"/>
          </a:xfrm>
          <a:custGeom>
            <a:avLst/>
            <a:gdLst/>
            <a:ahLst/>
            <a:cxnLst/>
            <a:rect l="l" t="t" r="r" b="b"/>
            <a:pathLst>
              <a:path w="1599963" h="1591236">
                <a:moveTo>
                  <a:pt x="0" y="0"/>
                </a:moveTo>
                <a:lnTo>
                  <a:pt x="1599963" y="0"/>
                </a:lnTo>
                <a:lnTo>
                  <a:pt x="1599963" y="1591237"/>
                </a:lnTo>
                <a:lnTo>
                  <a:pt x="0" y="159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552628" y="-417895"/>
            <a:ext cx="19027094" cy="4062897"/>
          </a:xfrm>
          <a:custGeom>
            <a:avLst/>
            <a:gdLst/>
            <a:ahLst/>
            <a:cxnLst/>
            <a:rect l="l" t="t" r="r" b="b"/>
            <a:pathLst>
              <a:path w="19027094" h="4062897">
                <a:moveTo>
                  <a:pt x="0" y="0"/>
                </a:moveTo>
                <a:lnTo>
                  <a:pt x="19027093" y="0"/>
                </a:lnTo>
                <a:lnTo>
                  <a:pt x="19027093" y="4062897"/>
                </a:lnTo>
                <a:lnTo>
                  <a:pt x="0" y="40628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277" b="-196029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335456" y="-641791"/>
            <a:ext cx="6923844" cy="5626585"/>
            <a:chOff x="0" y="0"/>
            <a:chExt cx="1823564" cy="148189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23564" cy="1481899"/>
            </a:xfrm>
            <a:custGeom>
              <a:avLst/>
              <a:gdLst/>
              <a:ahLst/>
              <a:cxnLst/>
              <a:rect l="l" t="t" r="r" b="b"/>
              <a:pathLst>
                <a:path w="1823564" h="1481899">
                  <a:moveTo>
                    <a:pt x="57026" y="0"/>
                  </a:moveTo>
                  <a:lnTo>
                    <a:pt x="1766538" y="0"/>
                  </a:lnTo>
                  <a:cubicBezTo>
                    <a:pt x="1781662" y="0"/>
                    <a:pt x="1796167" y="6008"/>
                    <a:pt x="1806861" y="16702"/>
                  </a:cubicBezTo>
                  <a:cubicBezTo>
                    <a:pt x="1817556" y="27397"/>
                    <a:pt x="1823564" y="41902"/>
                    <a:pt x="1823564" y="57026"/>
                  </a:cubicBezTo>
                  <a:lnTo>
                    <a:pt x="1823564" y="1424873"/>
                  </a:lnTo>
                  <a:cubicBezTo>
                    <a:pt x="1823564" y="1439997"/>
                    <a:pt x="1817556" y="1454502"/>
                    <a:pt x="1806861" y="1465197"/>
                  </a:cubicBezTo>
                  <a:cubicBezTo>
                    <a:pt x="1796167" y="1475891"/>
                    <a:pt x="1781662" y="1481899"/>
                    <a:pt x="1766538" y="1481899"/>
                  </a:cubicBezTo>
                  <a:lnTo>
                    <a:pt x="57026" y="1481899"/>
                  </a:lnTo>
                  <a:cubicBezTo>
                    <a:pt x="41902" y="1481899"/>
                    <a:pt x="27397" y="1475891"/>
                    <a:pt x="16702" y="1465197"/>
                  </a:cubicBezTo>
                  <a:cubicBezTo>
                    <a:pt x="6008" y="1454502"/>
                    <a:pt x="0" y="1439997"/>
                    <a:pt x="0" y="1424873"/>
                  </a:cubicBezTo>
                  <a:lnTo>
                    <a:pt x="0" y="57026"/>
                  </a:lnTo>
                  <a:cubicBezTo>
                    <a:pt x="0" y="41902"/>
                    <a:pt x="6008" y="27397"/>
                    <a:pt x="16702" y="16702"/>
                  </a:cubicBezTo>
                  <a:cubicBezTo>
                    <a:pt x="27397" y="6008"/>
                    <a:pt x="41902" y="0"/>
                    <a:pt x="57026" y="0"/>
                  </a:cubicBezTo>
                  <a:close/>
                </a:path>
              </a:pathLst>
            </a:custGeom>
            <a:solidFill>
              <a:srgbClr val="FFFFFF"/>
            </a:solidFill>
            <a:ln w="133350">
              <a:solidFill>
                <a:srgbClr val="FFC107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894792" y="3645002"/>
            <a:ext cx="2902586" cy="459136"/>
          </a:xfrm>
          <a:custGeom>
            <a:avLst/>
            <a:gdLst/>
            <a:ahLst/>
            <a:cxnLst/>
            <a:rect l="l" t="t" r="r" b="b"/>
            <a:pathLst>
              <a:path w="2902586" h="459136">
                <a:moveTo>
                  <a:pt x="0" y="0"/>
                </a:moveTo>
                <a:lnTo>
                  <a:pt x="2902586" y="0"/>
                </a:lnTo>
                <a:lnTo>
                  <a:pt x="2902586" y="459137"/>
                </a:lnTo>
                <a:lnTo>
                  <a:pt x="0" y="4591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802433"/>
            <a:ext cx="8681553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79"/>
              </a:lnSpc>
              <a:spcBef>
                <a:spcPct val="0"/>
              </a:spcBef>
            </a:pPr>
            <a:r>
              <a:rPr lang="en-US" sz="9399" u="none">
                <a:solidFill>
                  <a:srgbClr val="3C7F72"/>
                </a:solidFill>
                <a:latin typeface="Roca One"/>
              </a:rPr>
              <a:t>What Went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7406" y="3713161"/>
            <a:ext cx="852284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000000"/>
                </a:solidFill>
                <a:latin typeface="Open Sauce"/>
              </a:rPr>
              <a:t>List the team's wins during the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000000"/>
                </a:solidFill>
                <a:latin typeface="Open Sauce"/>
              </a:rPr>
              <a:t>duration of the project.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2085133"/>
            <a:ext cx="8681553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9399" u="none">
                <a:solidFill>
                  <a:srgbClr val="BD3C18"/>
                </a:solidFill>
                <a:latin typeface="Roca One Ultra-Bold"/>
              </a:rPr>
              <a:t>Well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62167" y="5975035"/>
            <a:ext cx="491338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uce Bold"/>
              </a:rPr>
              <a:t>Successfully Met</a:t>
            </a:r>
          </a:p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 Bold"/>
              </a:rPr>
              <a:t>Project Goals: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76759" y="7453160"/>
            <a:ext cx="5946589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"/>
              </a:rPr>
              <a:t>We're thrilled to report that we successfully met all project goals within the given timeframe.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67274" y="5975035"/>
            <a:ext cx="491338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uce Bold"/>
              </a:rPr>
              <a:t>Efficient</a:t>
            </a:r>
          </a:p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 Bold"/>
              </a:rPr>
              <a:t>Collaboration: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874554" y="626197"/>
            <a:ext cx="6153901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"/>
              </a:rPr>
              <a:t>Overall, we're proud of the accomplishments of our team. Recognizing our successes is an essential aspect of our growth as a team, and we'll continue to build on these achievements. </a:t>
            </a:r>
          </a:p>
        </p:txBody>
      </p:sp>
    </p:spTree>
  </p:cSld>
  <p:clrMapOvr>
    <a:masterClrMapping/>
  </p:clrMapOvr>
  <p:transition>
    <p:circl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544742"/>
            <a:ext cx="7927803" cy="3912085"/>
            <a:chOff x="0" y="0"/>
            <a:chExt cx="2087981" cy="10303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7981" cy="1030343"/>
            </a:xfrm>
            <a:custGeom>
              <a:avLst/>
              <a:gdLst/>
              <a:ahLst/>
              <a:cxnLst/>
              <a:rect l="l" t="t" r="r" b="b"/>
              <a:pathLst>
                <a:path w="2087981" h="1030343">
                  <a:moveTo>
                    <a:pt x="49804" y="0"/>
                  </a:moveTo>
                  <a:lnTo>
                    <a:pt x="2038177" y="0"/>
                  </a:lnTo>
                  <a:cubicBezTo>
                    <a:pt x="2051386" y="0"/>
                    <a:pt x="2064053" y="5247"/>
                    <a:pt x="2073394" y="14587"/>
                  </a:cubicBezTo>
                  <a:cubicBezTo>
                    <a:pt x="2082734" y="23927"/>
                    <a:pt x="2087981" y="36595"/>
                    <a:pt x="2087981" y="49804"/>
                  </a:cubicBezTo>
                  <a:lnTo>
                    <a:pt x="2087981" y="980539"/>
                  </a:lnTo>
                  <a:cubicBezTo>
                    <a:pt x="2087981" y="993748"/>
                    <a:pt x="2082734" y="1006416"/>
                    <a:pt x="2073394" y="1015756"/>
                  </a:cubicBezTo>
                  <a:cubicBezTo>
                    <a:pt x="2064053" y="1025096"/>
                    <a:pt x="2051386" y="1030343"/>
                    <a:pt x="2038177" y="1030343"/>
                  </a:cubicBezTo>
                  <a:lnTo>
                    <a:pt x="49804" y="1030343"/>
                  </a:lnTo>
                  <a:cubicBezTo>
                    <a:pt x="36595" y="1030343"/>
                    <a:pt x="23927" y="1025096"/>
                    <a:pt x="14587" y="1015756"/>
                  </a:cubicBezTo>
                  <a:cubicBezTo>
                    <a:pt x="5247" y="1006416"/>
                    <a:pt x="0" y="993748"/>
                    <a:pt x="0" y="980539"/>
                  </a:cubicBezTo>
                  <a:lnTo>
                    <a:pt x="0" y="49804"/>
                  </a:lnTo>
                  <a:cubicBezTo>
                    <a:pt x="0" y="36595"/>
                    <a:pt x="5247" y="23927"/>
                    <a:pt x="14587" y="14587"/>
                  </a:cubicBezTo>
                  <a:cubicBezTo>
                    <a:pt x="23927" y="5247"/>
                    <a:pt x="36595" y="0"/>
                    <a:pt x="49804" y="0"/>
                  </a:cubicBezTo>
                  <a:close/>
                </a:path>
              </a:pathLst>
            </a:custGeom>
            <a:solidFill>
              <a:srgbClr val="FFFFFF"/>
            </a:solidFill>
            <a:ln w="133350">
              <a:solidFill>
                <a:srgbClr val="D34A24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12447" y="5544742"/>
            <a:ext cx="7946853" cy="3912085"/>
            <a:chOff x="0" y="0"/>
            <a:chExt cx="2092998" cy="10303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2998" cy="1030343"/>
            </a:xfrm>
            <a:custGeom>
              <a:avLst/>
              <a:gdLst/>
              <a:ahLst/>
              <a:cxnLst/>
              <a:rect l="l" t="t" r="r" b="b"/>
              <a:pathLst>
                <a:path w="2092998" h="1030343">
                  <a:moveTo>
                    <a:pt x="49685" y="0"/>
                  </a:moveTo>
                  <a:lnTo>
                    <a:pt x="2043313" y="0"/>
                  </a:lnTo>
                  <a:cubicBezTo>
                    <a:pt x="2070754" y="0"/>
                    <a:pt x="2092998" y="22245"/>
                    <a:pt x="2092998" y="49685"/>
                  </a:cubicBezTo>
                  <a:lnTo>
                    <a:pt x="2092998" y="980659"/>
                  </a:lnTo>
                  <a:cubicBezTo>
                    <a:pt x="2092998" y="993836"/>
                    <a:pt x="2087764" y="1006473"/>
                    <a:pt x="2078446" y="1015791"/>
                  </a:cubicBezTo>
                  <a:cubicBezTo>
                    <a:pt x="2069128" y="1025109"/>
                    <a:pt x="2056491" y="1030343"/>
                    <a:pt x="2043313" y="1030343"/>
                  </a:cubicBezTo>
                  <a:lnTo>
                    <a:pt x="49685" y="1030343"/>
                  </a:lnTo>
                  <a:cubicBezTo>
                    <a:pt x="36508" y="1030343"/>
                    <a:pt x="23870" y="1025109"/>
                    <a:pt x="14552" y="1015791"/>
                  </a:cubicBezTo>
                  <a:cubicBezTo>
                    <a:pt x="5235" y="1006473"/>
                    <a:pt x="0" y="993836"/>
                    <a:pt x="0" y="980659"/>
                  </a:cubicBezTo>
                  <a:lnTo>
                    <a:pt x="0" y="49685"/>
                  </a:lnTo>
                  <a:cubicBezTo>
                    <a:pt x="0" y="36508"/>
                    <a:pt x="5235" y="23870"/>
                    <a:pt x="14552" y="14552"/>
                  </a:cubicBezTo>
                  <a:cubicBezTo>
                    <a:pt x="23870" y="5235"/>
                    <a:pt x="36508" y="0"/>
                    <a:pt x="49685" y="0"/>
                  </a:cubicBezTo>
                  <a:close/>
                </a:path>
              </a:pathLst>
            </a:custGeom>
            <a:solidFill>
              <a:srgbClr val="FFFFFF"/>
            </a:solidFill>
            <a:ln w="133350">
              <a:solidFill>
                <a:srgbClr val="D34A24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12447" y="1388686"/>
            <a:ext cx="9432753" cy="3596108"/>
            <a:chOff x="0" y="0"/>
            <a:chExt cx="2484346" cy="9471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84346" cy="947123"/>
            </a:xfrm>
            <a:custGeom>
              <a:avLst/>
              <a:gdLst/>
              <a:ahLst/>
              <a:cxnLst/>
              <a:rect l="l" t="t" r="r" b="b"/>
              <a:pathLst>
                <a:path w="2484346" h="947123">
                  <a:moveTo>
                    <a:pt x="41858" y="0"/>
                  </a:moveTo>
                  <a:lnTo>
                    <a:pt x="2442488" y="0"/>
                  </a:lnTo>
                  <a:cubicBezTo>
                    <a:pt x="2465606" y="0"/>
                    <a:pt x="2484346" y="18741"/>
                    <a:pt x="2484346" y="41858"/>
                  </a:cubicBezTo>
                  <a:lnTo>
                    <a:pt x="2484346" y="905265"/>
                  </a:lnTo>
                  <a:cubicBezTo>
                    <a:pt x="2484346" y="928383"/>
                    <a:pt x="2465606" y="947123"/>
                    <a:pt x="2442488" y="947123"/>
                  </a:cubicBezTo>
                  <a:lnTo>
                    <a:pt x="41858" y="947123"/>
                  </a:lnTo>
                  <a:cubicBezTo>
                    <a:pt x="18741" y="947123"/>
                    <a:pt x="0" y="928383"/>
                    <a:pt x="0" y="905265"/>
                  </a:cubicBezTo>
                  <a:lnTo>
                    <a:pt x="0" y="41858"/>
                  </a:lnTo>
                  <a:cubicBezTo>
                    <a:pt x="0" y="18741"/>
                    <a:pt x="18741" y="0"/>
                    <a:pt x="41858" y="0"/>
                  </a:cubicBezTo>
                  <a:close/>
                </a:path>
              </a:pathLst>
            </a:custGeom>
            <a:solidFill>
              <a:srgbClr val="FFFFFF"/>
            </a:solidFill>
            <a:ln w="133350">
              <a:solidFill>
                <a:srgbClr val="FFC107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438852" y="8178485"/>
            <a:ext cx="1517650" cy="1517650"/>
          </a:xfrm>
          <a:custGeom>
            <a:avLst/>
            <a:gdLst/>
            <a:ahLst/>
            <a:cxnLst/>
            <a:rect l="l" t="t" r="r" b="b"/>
            <a:pathLst>
              <a:path w="1517650" h="1517650">
                <a:moveTo>
                  <a:pt x="0" y="0"/>
                </a:moveTo>
                <a:lnTo>
                  <a:pt x="1517651" y="0"/>
                </a:lnTo>
                <a:lnTo>
                  <a:pt x="1517651" y="1517650"/>
                </a:lnTo>
                <a:lnTo>
                  <a:pt x="0" y="1517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767416" y="5975035"/>
            <a:ext cx="726103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uce Bold"/>
              </a:rPr>
              <a:t>Inadequate</a:t>
            </a:r>
          </a:p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 Bold"/>
              </a:rPr>
              <a:t>Communication: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125652" y="5263835"/>
            <a:ext cx="1517650" cy="1517650"/>
          </a:xfrm>
          <a:custGeom>
            <a:avLst/>
            <a:gdLst/>
            <a:ahLst/>
            <a:cxnLst/>
            <a:rect l="l" t="t" r="r" b="b"/>
            <a:pathLst>
              <a:path w="1517650" h="1517650">
                <a:moveTo>
                  <a:pt x="0" y="0"/>
                </a:moveTo>
                <a:lnTo>
                  <a:pt x="1517651" y="0"/>
                </a:lnTo>
                <a:lnTo>
                  <a:pt x="1517651" y="1517650"/>
                </a:lnTo>
                <a:lnTo>
                  <a:pt x="0" y="1517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594110" y="2013663"/>
            <a:ext cx="1049193" cy="2346154"/>
          </a:xfrm>
          <a:custGeom>
            <a:avLst/>
            <a:gdLst/>
            <a:ahLst/>
            <a:cxnLst/>
            <a:rect l="l" t="t" r="r" b="b"/>
            <a:pathLst>
              <a:path w="1049193" h="2346154">
                <a:moveTo>
                  <a:pt x="0" y="0"/>
                </a:moveTo>
                <a:lnTo>
                  <a:pt x="1049193" y="0"/>
                </a:lnTo>
                <a:lnTo>
                  <a:pt x="1049193" y="2346154"/>
                </a:lnTo>
                <a:lnTo>
                  <a:pt x="0" y="2346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388686"/>
            <a:ext cx="81153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C7F72"/>
                </a:solidFill>
                <a:latin typeface="Roca One"/>
              </a:rPr>
              <a:t>What Did Not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7406" y="3984950"/>
            <a:ext cx="795659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>
                <a:solidFill>
                  <a:srgbClr val="000000"/>
                </a:solidFill>
                <a:latin typeface="Open Sauce"/>
              </a:rPr>
              <a:t>List the team's misses during</a:t>
            </a:r>
          </a:p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>
                <a:solidFill>
                  <a:srgbClr val="000000"/>
                </a:solidFill>
                <a:latin typeface="Open Sauce"/>
              </a:rPr>
              <a:t>the duration of the project.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2603825"/>
            <a:ext cx="81153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D34A24"/>
                </a:solidFill>
                <a:latin typeface="Roca One Ultra-Bold"/>
              </a:rPr>
              <a:t>Go Well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02719" y="7110260"/>
            <a:ext cx="7070539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"/>
              </a:rPr>
              <a:t>We encountered technical issues that caused delays and impacted the timeline of the project.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47489" y="5975035"/>
            <a:ext cx="542576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uce Bold"/>
              </a:rPr>
              <a:t>Delays Due to</a:t>
            </a:r>
          </a:p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 Bold"/>
              </a:rPr>
              <a:t>Technical Issues: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67416" y="7110260"/>
            <a:ext cx="7261039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"/>
              </a:rPr>
              <a:t>Communication breakdowns occurred between team members, which resulted in misunderstandings and delays in completing tasks.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67416" y="2055436"/>
            <a:ext cx="6826694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uce Italics"/>
              </a:rPr>
              <a:t>While these issues had a negative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uce Italics"/>
              </a:rPr>
              <a:t>impact on the project, we learned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uce Italics"/>
              </a:rPr>
              <a:t>important lessons from them. Our team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uce Italics"/>
              </a:rPr>
              <a:t>is committed to applying these lessons</a:t>
            </a:r>
          </a:p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 Italics"/>
              </a:rPr>
              <a:t>to future projects</a:t>
            </a:r>
          </a:p>
        </p:txBody>
      </p:sp>
      <p:sp>
        <p:nvSpPr>
          <p:cNvPr id="22" name="Freeform 22"/>
          <p:cNvSpPr/>
          <p:nvPr/>
        </p:nvSpPr>
        <p:spPr>
          <a:xfrm rot="-1654019">
            <a:off x="280349" y="5800285"/>
            <a:ext cx="3033220" cy="794152"/>
          </a:xfrm>
          <a:custGeom>
            <a:avLst/>
            <a:gdLst/>
            <a:ahLst/>
            <a:cxnLst/>
            <a:rect l="l" t="t" r="r" b="b"/>
            <a:pathLst>
              <a:path w="3033220" h="794152">
                <a:moveTo>
                  <a:pt x="0" y="0"/>
                </a:moveTo>
                <a:lnTo>
                  <a:pt x="3033220" y="0"/>
                </a:lnTo>
                <a:lnTo>
                  <a:pt x="3033220" y="794152"/>
                </a:lnTo>
                <a:lnTo>
                  <a:pt x="0" y="7941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7582013" y="8095113"/>
            <a:ext cx="1163187" cy="116318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570</Words>
  <Application>Microsoft Office PowerPoint</Application>
  <PresentationFormat>Custom</PresentationFormat>
  <Paragraphs>93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Roca One Ultra-Bold</vt:lpstr>
      <vt:lpstr>Roca One</vt:lpstr>
      <vt:lpstr>Open Sauce Italics</vt:lpstr>
      <vt:lpstr>Open Sauce Bold</vt:lpstr>
      <vt:lpstr>Calibri</vt:lpstr>
      <vt:lpstr>Open Sauce</vt:lpstr>
      <vt:lpstr>Roca One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</dc:title>
  <cp:lastModifiedBy>Nicole Hammack</cp:lastModifiedBy>
  <cp:revision>2</cp:revision>
  <dcterms:created xsi:type="dcterms:W3CDTF">2006-08-16T00:00:00Z</dcterms:created>
  <dcterms:modified xsi:type="dcterms:W3CDTF">2023-07-31T23:59:46Z</dcterms:modified>
  <dc:identifier>DAFp8AUHegY</dc:identifier>
</cp:coreProperties>
</file>